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diagrams/data1.xml" ContentType="application/vnd.openxmlformats-officedocument.drawingml.diagramData+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57"/>
  </p:notesMasterIdLst>
  <p:handoutMasterIdLst>
    <p:handoutMasterId r:id="rId58"/>
  </p:handoutMasterIdLst>
  <p:sldIdLst>
    <p:sldId id="261" r:id="rId6"/>
    <p:sldId id="264" r:id="rId7"/>
    <p:sldId id="269" r:id="rId8"/>
    <p:sldId id="266" r:id="rId9"/>
    <p:sldId id="268" r:id="rId10"/>
    <p:sldId id="270" r:id="rId11"/>
    <p:sldId id="271" r:id="rId12"/>
    <p:sldId id="273" r:id="rId13"/>
    <p:sldId id="276" r:id="rId14"/>
    <p:sldId id="277" r:id="rId15"/>
    <p:sldId id="275" r:id="rId16"/>
    <p:sldId id="278" r:id="rId17"/>
    <p:sldId id="279" r:id="rId18"/>
    <p:sldId id="280" r:id="rId19"/>
    <p:sldId id="281" r:id="rId20"/>
    <p:sldId id="282" r:id="rId21"/>
    <p:sldId id="283" r:id="rId22"/>
    <p:sldId id="284" r:id="rId23"/>
    <p:sldId id="267" r:id="rId24"/>
    <p:sldId id="311" r:id="rId25"/>
    <p:sldId id="286" r:id="rId26"/>
    <p:sldId id="285" r:id="rId27"/>
    <p:sldId id="288" r:id="rId28"/>
    <p:sldId id="289" r:id="rId29"/>
    <p:sldId id="312"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10" r:id="rId45"/>
    <p:sldId id="306" r:id="rId46"/>
    <p:sldId id="313" r:id="rId47"/>
    <p:sldId id="314" r:id="rId48"/>
    <p:sldId id="316" r:id="rId49"/>
    <p:sldId id="317" r:id="rId50"/>
    <p:sldId id="318" r:id="rId51"/>
    <p:sldId id="315" r:id="rId52"/>
    <p:sldId id="308" r:id="rId53"/>
    <p:sldId id="320" r:id="rId54"/>
    <p:sldId id="319"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Dean" initials="HD" lastIdx="1" clrIdx="0">
    <p:extLst>
      <p:ext uri="{19B8F6BF-5375-455C-9EA6-DF929625EA0E}">
        <p15:presenceInfo xmlns:p15="http://schemas.microsoft.com/office/powerpoint/2012/main" userId="S::heather@bbf.uk.com::0c040717-3bf8-4e6f-a381-1fb7f019a0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FE3"/>
    <a:srgbClr val="A5C249"/>
    <a:srgbClr val="8BCE7D"/>
    <a:srgbClr val="10CF9B"/>
    <a:srgbClr val="0BD0D9"/>
    <a:srgbClr val="009DD9"/>
    <a:srgbClr val="20A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6C169-0D39-4B37-81F6-5EACABDE5CFA}" v="1258" dt="2021-01-20T10:34:10.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148" autoAdjust="0"/>
  </p:normalViewPr>
  <p:slideViewPr>
    <p:cSldViewPr snapToGrid="0">
      <p:cViewPr varScale="1">
        <p:scale>
          <a:sx n="65" d="100"/>
          <a:sy n="65" d="100"/>
        </p:scale>
        <p:origin x="1315"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0" d="100"/>
          <a:sy n="40" d="100"/>
        </p:scale>
        <p:origin x="177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89F1B-DACB-43BA-95B5-F961DDAF9562}"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A0B49CCB-48E3-4F2D-9BFF-D60ECA58EAE8}">
      <dgm:prSet/>
      <dgm:spPr/>
      <dgm:t>
        <a:bodyPr/>
        <a:lstStyle/>
        <a:p>
          <a:pPr>
            <a:lnSpc>
              <a:spcPct val="100000"/>
            </a:lnSpc>
            <a:defRPr cap="all"/>
          </a:pPr>
          <a:r>
            <a:rPr lang="en-GB" b="1" dirty="0">
              <a:solidFill>
                <a:srgbClr val="009DD9"/>
              </a:solidFill>
            </a:rPr>
            <a:t>1) Education</a:t>
          </a:r>
          <a:endParaRPr lang="en-US" b="1" dirty="0">
            <a:solidFill>
              <a:srgbClr val="009DD9"/>
            </a:solidFill>
          </a:endParaRPr>
        </a:p>
      </dgm:t>
    </dgm:pt>
    <dgm:pt modelId="{10494207-D7C7-46B3-93E0-A0E63CCDC52A}" type="parTrans" cxnId="{7329EE4F-926D-41FD-AE8C-C136DE579EC7}">
      <dgm:prSet/>
      <dgm:spPr/>
      <dgm:t>
        <a:bodyPr/>
        <a:lstStyle/>
        <a:p>
          <a:endParaRPr lang="en-US"/>
        </a:p>
      </dgm:t>
    </dgm:pt>
    <dgm:pt modelId="{5F615B3A-9130-446A-A59B-32C773E9D3DA}" type="sibTrans" cxnId="{7329EE4F-926D-41FD-AE8C-C136DE579EC7}">
      <dgm:prSet/>
      <dgm:spPr/>
      <dgm:t>
        <a:bodyPr/>
        <a:lstStyle/>
        <a:p>
          <a:endParaRPr lang="en-US"/>
        </a:p>
      </dgm:t>
    </dgm:pt>
    <dgm:pt modelId="{57FDBF92-5359-4764-9221-9A71212C6D76}">
      <dgm:prSet/>
      <dgm:spPr/>
      <dgm:t>
        <a:bodyPr/>
        <a:lstStyle/>
        <a:p>
          <a:pPr>
            <a:lnSpc>
              <a:spcPct val="100000"/>
            </a:lnSpc>
            <a:defRPr cap="all"/>
          </a:pPr>
          <a:r>
            <a:rPr lang="en-GB" b="1" dirty="0">
              <a:solidFill>
                <a:srgbClr val="0BD0D9"/>
              </a:solidFill>
            </a:rPr>
            <a:t>2) Photo</a:t>
          </a:r>
          <a:endParaRPr lang="en-US" b="1" dirty="0">
            <a:solidFill>
              <a:srgbClr val="0BD0D9"/>
            </a:solidFill>
          </a:endParaRPr>
        </a:p>
      </dgm:t>
    </dgm:pt>
    <dgm:pt modelId="{93444967-4AEA-4689-8BC7-13D39FF8172F}" type="parTrans" cxnId="{3BE809DC-6A6E-4586-B488-9B6F55E9104D}">
      <dgm:prSet/>
      <dgm:spPr/>
      <dgm:t>
        <a:bodyPr/>
        <a:lstStyle/>
        <a:p>
          <a:endParaRPr lang="en-US"/>
        </a:p>
      </dgm:t>
    </dgm:pt>
    <dgm:pt modelId="{8129B532-5FB0-49F4-800F-8D447AE1B91C}" type="sibTrans" cxnId="{3BE809DC-6A6E-4586-B488-9B6F55E9104D}">
      <dgm:prSet/>
      <dgm:spPr/>
      <dgm:t>
        <a:bodyPr/>
        <a:lstStyle/>
        <a:p>
          <a:endParaRPr lang="en-US"/>
        </a:p>
      </dgm:t>
    </dgm:pt>
    <dgm:pt modelId="{3B89C207-4B17-4D50-9C88-40C272FCC3C6}">
      <dgm:prSet/>
      <dgm:spPr/>
      <dgm:t>
        <a:bodyPr/>
        <a:lstStyle/>
        <a:p>
          <a:pPr>
            <a:lnSpc>
              <a:spcPct val="100000"/>
            </a:lnSpc>
            <a:defRPr cap="all"/>
          </a:pPr>
          <a:r>
            <a:rPr lang="en-GB" b="1" dirty="0">
              <a:solidFill>
                <a:srgbClr val="10CF9B"/>
              </a:solidFill>
            </a:rPr>
            <a:t>3) Experience</a:t>
          </a:r>
          <a:endParaRPr lang="en-US" b="1" dirty="0">
            <a:solidFill>
              <a:srgbClr val="10CF9B"/>
            </a:solidFill>
          </a:endParaRPr>
        </a:p>
      </dgm:t>
    </dgm:pt>
    <dgm:pt modelId="{4AB8E711-073F-4B7C-9B52-F4529D81C23F}" type="parTrans" cxnId="{9DC29388-D465-4B6A-A14F-1295FFE329AA}">
      <dgm:prSet/>
      <dgm:spPr/>
      <dgm:t>
        <a:bodyPr/>
        <a:lstStyle/>
        <a:p>
          <a:endParaRPr lang="en-US"/>
        </a:p>
      </dgm:t>
    </dgm:pt>
    <dgm:pt modelId="{2D779C7D-729D-494F-8F81-931FE5E6937C}" type="sibTrans" cxnId="{9DC29388-D465-4B6A-A14F-1295FFE329AA}">
      <dgm:prSet/>
      <dgm:spPr/>
      <dgm:t>
        <a:bodyPr/>
        <a:lstStyle/>
        <a:p>
          <a:endParaRPr lang="en-US"/>
        </a:p>
      </dgm:t>
    </dgm:pt>
    <dgm:pt modelId="{47ECC9DF-D88D-404E-9BAE-9DEA865F771D}">
      <dgm:prSet/>
      <dgm:spPr/>
      <dgm:t>
        <a:bodyPr/>
        <a:lstStyle/>
        <a:p>
          <a:pPr>
            <a:lnSpc>
              <a:spcPct val="100000"/>
            </a:lnSpc>
            <a:defRPr cap="all"/>
          </a:pPr>
          <a:r>
            <a:rPr lang="en-GB" b="1" dirty="0">
              <a:solidFill>
                <a:srgbClr val="8BCE7D"/>
              </a:solidFill>
            </a:rPr>
            <a:t>4) Voluntary experience</a:t>
          </a:r>
          <a:endParaRPr lang="en-US" b="1" dirty="0">
            <a:solidFill>
              <a:srgbClr val="8BCE7D"/>
            </a:solidFill>
          </a:endParaRPr>
        </a:p>
      </dgm:t>
    </dgm:pt>
    <dgm:pt modelId="{7B37993B-F0B6-4940-805D-A57F027C053B}" type="parTrans" cxnId="{E0B55952-6DC6-49FB-BE3B-56098019F63D}">
      <dgm:prSet/>
      <dgm:spPr/>
      <dgm:t>
        <a:bodyPr/>
        <a:lstStyle/>
        <a:p>
          <a:endParaRPr lang="en-US"/>
        </a:p>
      </dgm:t>
    </dgm:pt>
    <dgm:pt modelId="{10E5238E-26D9-47F4-8602-E6BD7B317DA9}" type="sibTrans" cxnId="{E0B55952-6DC6-49FB-BE3B-56098019F63D}">
      <dgm:prSet/>
      <dgm:spPr/>
      <dgm:t>
        <a:bodyPr/>
        <a:lstStyle/>
        <a:p>
          <a:endParaRPr lang="en-US"/>
        </a:p>
      </dgm:t>
    </dgm:pt>
    <dgm:pt modelId="{3957886B-DD16-48DE-87BB-92EDFF41B8D6}">
      <dgm:prSet/>
      <dgm:spPr/>
      <dgm:t>
        <a:bodyPr/>
        <a:lstStyle/>
        <a:p>
          <a:pPr>
            <a:lnSpc>
              <a:spcPct val="100000"/>
            </a:lnSpc>
            <a:defRPr cap="all"/>
          </a:pPr>
          <a:r>
            <a:rPr lang="en-GB" b="1" dirty="0">
              <a:solidFill>
                <a:srgbClr val="A5C249"/>
              </a:solidFill>
            </a:rPr>
            <a:t>5) Skills</a:t>
          </a:r>
          <a:endParaRPr lang="en-US" b="1" dirty="0">
            <a:solidFill>
              <a:srgbClr val="A5C249"/>
            </a:solidFill>
          </a:endParaRPr>
        </a:p>
      </dgm:t>
    </dgm:pt>
    <dgm:pt modelId="{21E2B5CD-8170-45A3-BED2-A4F51B891739}" type="parTrans" cxnId="{9DE4AB00-33B7-4391-9DAF-85E13F54B898}">
      <dgm:prSet/>
      <dgm:spPr/>
      <dgm:t>
        <a:bodyPr/>
        <a:lstStyle/>
        <a:p>
          <a:endParaRPr lang="en-US"/>
        </a:p>
      </dgm:t>
    </dgm:pt>
    <dgm:pt modelId="{FECC8081-8932-41F1-A25F-89232698D1D3}" type="sibTrans" cxnId="{9DE4AB00-33B7-4391-9DAF-85E13F54B898}">
      <dgm:prSet/>
      <dgm:spPr/>
      <dgm:t>
        <a:bodyPr/>
        <a:lstStyle/>
        <a:p>
          <a:endParaRPr lang="en-US"/>
        </a:p>
      </dgm:t>
    </dgm:pt>
    <dgm:pt modelId="{6181E81C-E137-43A0-8BF0-F8CD3A69A908}" type="pres">
      <dgm:prSet presAssocID="{39F89F1B-DACB-43BA-95B5-F961DDAF9562}" presName="root" presStyleCnt="0">
        <dgm:presLayoutVars>
          <dgm:dir/>
          <dgm:resizeHandles val="exact"/>
        </dgm:presLayoutVars>
      </dgm:prSet>
      <dgm:spPr/>
    </dgm:pt>
    <dgm:pt modelId="{94CF8497-50B4-4D72-B32A-E87F4E2C7FB2}" type="pres">
      <dgm:prSet presAssocID="{A0B49CCB-48E3-4F2D-9BFF-D60ECA58EAE8}" presName="compNode" presStyleCnt="0"/>
      <dgm:spPr/>
    </dgm:pt>
    <dgm:pt modelId="{D13882F1-BFBF-4E08-9D7A-D0A1778AED8B}" type="pres">
      <dgm:prSet presAssocID="{A0B49CCB-48E3-4F2D-9BFF-D60ECA58EAE8}" presName="iconBgRect" presStyleLbl="bgShp" presStyleIdx="0" presStyleCnt="5"/>
      <dgm:spPr/>
    </dgm:pt>
    <dgm:pt modelId="{BB1E5992-DB2A-49E4-9AF6-466DE199D427}" type="pres">
      <dgm:prSet presAssocID="{A0B49CCB-48E3-4F2D-9BFF-D60ECA58EA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ucation"/>
        </a:ext>
      </dgm:extLst>
    </dgm:pt>
    <dgm:pt modelId="{066B6CE6-7911-4F05-B947-E302503E65F4}" type="pres">
      <dgm:prSet presAssocID="{A0B49CCB-48E3-4F2D-9BFF-D60ECA58EAE8}" presName="spaceRect" presStyleCnt="0"/>
      <dgm:spPr/>
    </dgm:pt>
    <dgm:pt modelId="{5C4459FF-CDCC-437E-BCE1-A9F9509B6355}" type="pres">
      <dgm:prSet presAssocID="{A0B49CCB-48E3-4F2D-9BFF-D60ECA58EAE8}" presName="textRect" presStyleLbl="revTx" presStyleIdx="0" presStyleCnt="5">
        <dgm:presLayoutVars>
          <dgm:chMax val="1"/>
          <dgm:chPref val="1"/>
        </dgm:presLayoutVars>
      </dgm:prSet>
      <dgm:spPr/>
    </dgm:pt>
    <dgm:pt modelId="{27520FA7-0911-4446-A254-E327F2A5D108}" type="pres">
      <dgm:prSet presAssocID="{5F615B3A-9130-446A-A59B-32C773E9D3DA}" presName="sibTrans" presStyleCnt="0"/>
      <dgm:spPr/>
    </dgm:pt>
    <dgm:pt modelId="{C41023A8-F5F7-4817-B9B1-DFD91DA7F15B}" type="pres">
      <dgm:prSet presAssocID="{57FDBF92-5359-4764-9221-9A71212C6D76}" presName="compNode" presStyleCnt="0"/>
      <dgm:spPr/>
    </dgm:pt>
    <dgm:pt modelId="{B0B2B6F7-9DCD-46FF-BD46-B88AB1EE3A00}" type="pres">
      <dgm:prSet presAssocID="{57FDBF92-5359-4764-9221-9A71212C6D76}" presName="iconBgRect" presStyleLbl="bgShp" presStyleIdx="1" presStyleCnt="5"/>
      <dgm:spPr/>
    </dgm:pt>
    <dgm:pt modelId="{22A9331C-7067-402F-AD3E-C3A41CBF3716}" type="pres">
      <dgm:prSet presAssocID="{57FDBF92-5359-4764-9221-9A71212C6D7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hoto"/>
        </a:ext>
      </dgm:extLst>
    </dgm:pt>
    <dgm:pt modelId="{299BCC6E-C920-44C4-82E7-E718597D2077}" type="pres">
      <dgm:prSet presAssocID="{57FDBF92-5359-4764-9221-9A71212C6D76}" presName="spaceRect" presStyleCnt="0"/>
      <dgm:spPr/>
    </dgm:pt>
    <dgm:pt modelId="{D9278E07-97ED-44DB-AEEF-CD9C91DD034D}" type="pres">
      <dgm:prSet presAssocID="{57FDBF92-5359-4764-9221-9A71212C6D76}" presName="textRect" presStyleLbl="revTx" presStyleIdx="1" presStyleCnt="5">
        <dgm:presLayoutVars>
          <dgm:chMax val="1"/>
          <dgm:chPref val="1"/>
        </dgm:presLayoutVars>
      </dgm:prSet>
      <dgm:spPr/>
    </dgm:pt>
    <dgm:pt modelId="{312B73E6-33B0-4E33-A03A-DCCA1E4FD301}" type="pres">
      <dgm:prSet presAssocID="{8129B532-5FB0-49F4-800F-8D447AE1B91C}" presName="sibTrans" presStyleCnt="0"/>
      <dgm:spPr/>
    </dgm:pt>
    <dgm:pt modelId="{B78DE043-F8ED-45C0-9E3B-7091F92F3936}" type="pres">
      <dgm:prSet presAssocID="{3B89C207-4B17-4D50-9C88-40C272FCC3C6}" presName="compNode" presStyleCnt="0"/>
      <dgm:spPr/>
    </dgm:pt>
    <dgm:pt modelId="{EA37AD75-E256-4F53-B2BF-4AFEFCDCFE9C}" type="pres">
      <dgm:prSet presAssocID="{3B89C207-4B17-4D50-9C88-40C272FCC3C6}" presName="iconBgRect" presStyleLbl="bgShp" presStyleIdx="2" presStyleCnt="5"/>
      <dgm:spPr/>
    </dgm:pt>
    <dgm:pt modelId="{BADAAB58-2F1E-4313-B883-F12114673496}" type="pres">
      <dgm:prSet presAssocID="{3B89C207-4B17-4D50-9C88-40C272FCC3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iguration"/>
        </a:ext>
      </dgm:extLst>
    </dgm:pt>
    <dgm:pt modelId="{A3E16B26-E99D-47AC-A8E3-BFB91373BA51}" type="pres">
      <dgm:prSet presAssocID="{3B89C207-4B17-4D50-9C88-40C272FCC3C6}" presName="spaceRect" presStyleCnt="0"/>
      <dgm:spPr/>
    </dgm:pt>
    <dgm:pt modelId="{15C35403-0196-47AF-B271-8D4ECF6F569E}" type="pres">
      <dgm:prSet presAssocID="{3B89C207-4B17-4D50-9C88-40C272FCC3C6}" presName="textRect" presStyleLbl="revTx" presStyleIdx="2" presStyleCnt="5">
        <dgm:presLayoutVars>
          <dgm:chMax val="1"/>
          <dgm:chPref val="1"/>
        </dgm:presLayoutVars>
      </dgm:prSet>
      <dgm:spPr/>
    </dgm:pt>
    <dgm:pt modelId="{A838B6FB-4020-487A-9128-9BDC264F5715}" type="pres">
      <dgm:prSet presAssocID="{2D779C7D-729D-494F-8F81-931FE5E6937C}" presName="sibTrans" presStyleCnt="0"/>
      <dgm:spPr/>
    </dgm:pt>
    <dgm:pt modelId="{C1A09F08-E3BC-4871-9B33-DAE798754B56}" type="pres">
      <dgm:prSet presAssocID="{47ECC9DF-D88D-404E-9BAE-9DEA865F771D}" presName="compNode" presStyleCnt="0"/>
      <dgm:spPr/>
    </dgm:pt>
    <dgm:pt modelId="{6F356460-22E9-4B6A-B40A-E7DEE43440B4}" type="pres">
      <dgm:prSet presAssocID="{47ECC9DF-D88D-404E-9BAE-9DEA865F771D}" presName="iconBgRect" presStyleLbl="bgShp" presStyleIdx="3" presStyleCnt="5"/>
      <dgm:spPr/>
    </dgm:pt>
    <dgm:pt modelId="{BD5EE890-E181-4D9F-8F34-785A8C471DF6}" type="pres">
      <dgm:prSet presAssocID="{47ECC9DF-D88D-404E-9BAE-9DEA865F771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lth"/>
        </a:ext>
      </dgm:extLst>
    </dgm:pt>
    <dgm:pt modelId="{580DC4FB-D534-492B-9162-063986C85C93}" type="pres">
      <dgm:prSet presAssocID="{47ECC9DF-D88D-404E-9BAE-9DEA865F771D}" presName="spaceRect" presStyleCnt="0"/>
      <dgm:spPr/>
    </dgm:pt>
    <dgm:pt modelId="{8A44E03E-04AB-4567-BCE4-A0F657DDA342}" type="pres">
      <dgm:prSet presAssocID="{47ECC9DF-D88D-404E-9BAE-9DEA865F771D}" presName="textRect" presStyleLbl="revTx" presStyleIdx="3" presStyleCnt="5">
        <dgm:presLayoutVars>
          <dgm:chMax val="1"/>
          <dgm:chPref val="1"/>
        </dgm:presLayoutVars>
      </dgm:prSet>
      <dgm:spPr/>
    </dgm:pt>
    <dgm:pt modelId="{17014DAF-3FFD-4A22-8C11-9FAA4BD01910}" type="pres">
      <dgm:prSet presAssocID="{10E5238E-26D9-47F4-8602-E6BD7B317DA9}" presName="sibTrans" presStyleCnt="0"/>
      <dgm:spPr/>
    </dgm:pt>
    <dgm:pt modelId="{92BA7E83-259F-4A90-A8B7-E77E1A30B825}" type="pres">
      <dgm:prSet presAssocID="{3957886B-DD16-48DE-87BB-92EDFF41B8D6}" presName="compNode" presStyleCnt="0"/>
      <dgm:spPr/>
    </dgm:pt>
    <dgm:pt modelId="{15207BA1-6473-46BE-8FD5-48EFFD93CFC3}" type="pres">
      <dgm:prSet presAssocID="{3957886B-DD16-48DE-87BB-92EDFF41B8D6}" presName="iconBgRect" presStyleLbl="bgShp" presStyleIdx="4" presStyleCnt="5"/>
      <dgm:spPr/>
    </dgm:pt>
    <dgm:pt modelId="{3DECD50E-092A-43FC-95B8-F505371BB937}" type="pres">
      <dgm:prSet presAssocID="{3957886B-DD16-48DE-87BB-92EDFF41B8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dit"/>
        </a:ext>
      </dgm:extLst>
    </dgm:pt>
    <dgm:pt modelId="{715A7E9A-72F8-42A0-BFD2-C5199E4B7F1F}" type="pres">
      <dgm:prSet presAssocID="{3957886B-DD16-48DE-87BB-92EDFF41B8D6}" presName="spaceRect" presStyleCnt="0"/>
      <dgm:spPr/>
    </dgm:pt>
    <dgm:pt modelId="{C03DE61C-8901-4699-8F70-B6ABA2E0753F}" type="pres">
      <dgm:prSet presAssocID="{3957886B-DD16-48DE-87BB-92EDFF41B8D6}" presName="textRect" presStyleLbl="revTx" presStyleIdx="4" presStyleCnt="5">
        <dgm:presLayoutVars>
          <dgm:chMax val="1"/>
          <dgm:chPref val="1"/>
        </dgm:presLayoutVars>
      </dgm:prSet>
      <dgm:spPr/>
    </dgm:pt>
  </dgm:ptLst>
  <dgm:cxnLst>
    <dgm:cxn modelId="{9DE4AB00-33B7-4391-9DAF-85E13F54B898}" srcId="{39F89F1B-DACB-43BA-95B5-F961DDAF9562}" destId="{3957886B-DD16-48DE-87BB-92EDFF41B8D6}" srcOrd="4" destOrd="0" parTransId="{21E2B5CD-8170-45A3-BED2-A4F51B891739}" sibTransId="{FECC8081-8932-41F1-A25F-89232698D1D3}"/>
    <dgm:cxn modelId="{1D5BEA16-14D5-4FC9-89AD-66C4C74532A4}" type="presOf" srcId="{3957886B-DD16-48DE-87BB-92EDFF41B8D6}" destId="{C03DE61C-8901-4699-8F70-B6ABA2E0753F}" srcOrd="0" destOrd="0" presId="urn:microsoft.com/office/officeart/2018/5/layout/IconCircleLabelList"/>
    <dgm:cxn modelId="{0D1B9829-6433-4FD1-BE83-2AA0DE877B2E}" type="presOf" srcId="{39F89F1B-DACB-43BA-95B5-F961DDAF9562}" destId="{6181E81C-E137-43A0-8BF0-F8CD3A69A908}" srcOrd="0" destOrd="0" presId="urn:microsoft.com/office/officeart/2018/5/layout/IconCircleLabelList"/>
    <dgm:cxn modelId="{DADE356A-8C03-4238-9EC8-E72C5833E84D}" type="presOf" srcId="{A0B49CCB-48E3-4F2D-9BFF-D60ECA58EAE8}" destId="{5C4459FF-CDCC-437E-BCE1-A9F9509B6355}" srcOrd="0" destOrd="0" presId="urn:microsoft.com/office/officeart/2018/5/layout/IconCircleLabelList"/>
    <dgm:cxn modelId="{7329EE4F-926D-41FD-AE8C-C136DE579EC7}" srcId="{39F89F1B-DACB-43BA-95B5-F961DDAF9562}" destId="{A0B49CCB-48E3-4F2D-9BFF-D60ECA58EAE8}" srcOrd="0" destOrd="0" parTransId="{10494207-D7C7-46B3-93E0-A0E63CCDC52A}" sibTransId="{5F615B3A-9130-446A-A59B-32C773E9D3DA}"/>
    <dgm:cxn modelId="{E0B55952-6DC6-49FB-BE3B-56098019F63D}" srcId="{39F89F1B-DACB-43BA-95B5-F961DDAF9562}" destId="{47ECC9DF-D88D-404E-9BAE-9DEA865F771D}" srcOrd="3" destOrd="0" parTransId="{7B37993B-F0B6-4940-805D-A57F027C053B}" sibTransId="{10E5238E-26D9-47F4-8602-E6BD7B317DA9}"/>
    <dgm:cxn modelId="{9DC29388-D465-4B6A-A14F-1295FFE329AA}" srcId="{39F89F1B-DACB-43BA-95B5-F961DDAF9562}" destId="{3B89C207-4B17-4D50-9C88-40C272FCC3C6}" srcOrd="2" destOrd="0" parTransId="{4AB8E711-073F-4B7C-9B52-F4529D81C23F}" sibTransId="{2D779C7D-729D-494F-8F81-931FE5E6937C}"/>
    <dgm:cxn modelId="{E125D48F-F02D-44EA-A0AD-BCC300C9560E}" type="presOf" srcId="{57FDBF92-5359-4764-9221-9A71212C6D76}" destId="{D9278E07-97ED-44DB-AEEF-CD9C91DD034D}" srcOrd="0" destOrd="0" presId="urn:microsoft.com/office/officeart/2018/5/layout/IconCircleLabelList"/>
    <dgm:cxn modelId="{9F3202AF-F4BC-48E0-B2D0-36CCBD362987}" type="presOf" srcId="{47ECC9DF-D88D-404E-9BAE-9DEA865F771D}" destId="{8A44E03E-04AB-4567-BCE4-A0F657DDA342}" srcOrd="0" destOrd="0" presId="urn:microsoft.com/office/officeart/2018/5/layout/IconCircleLabelList"/>
    <dgm:cxn modelId="{DB1967C6-8B73-484C-AD04-903E9AAAB8E2}" type="presOf" srcId="{3B89C207-4B17-4D50-9C88-40C272FCC3C6}" destId="{15C35403-0196-47AF-B271-8D4ECF6F569E}" srcOrd="0" destOrd="0" presId="urn:microsoft.com/office/officeart/2018/5/layout/IconCircleLabelList"/>
    <dgm:cxn modelId="{3BE809DC-6A6E-4586-B488-9B6F55E9104D}" srcId="{39F89F1B-DACB-43BA-95B5-F961DDAF9562}" destId="{57FDBF92-5359-4764-9221-9A71212C6D76}" srcOrd="1" destOrd="0" parTransId="{93444967-4AEA-4689-8BC7-13D39FF8172F}" sibTransId="{8129B532-5FB0-49F4-800F-8D447AE1B91C}"/>
    <dgm:cxn modelId="{411F9712-1D27-4568-BC44-06831460BBE8}" type="presParOf" srcId="{6181E81C-E137-43A0-8BF0-F8CD3A69A908}" destId="{94CF8497-50B4-4D72-B32A-E87F4E2C7FB2}" srcOrd="0" destOrd="0" presId="urn:microsoft.com/office/officeart/2018/5/layout/IconCircleLabelList"/>
    <dgm:cxn modelId="{40FB3448-E5AB-495C-96DF-8CBE58C5B54A}" type="presParOf" srcId="{94CF8497-50B4-4D72-B32A-E87F4E2C7FB2}" destId="{D13882F1-BFBF-4E08-9D7A-D0A1778AED8B}" srcOrd="0" destOrd="0" presId="urn:microsoft.com/office/officeart/2018/5/layout/IconCircleLabelList"/>
    <dgm:cxn modelId="{781FDE0E-E578-406A-89CD-88C722979E03}" type="presParOf" srcId="{94CF8497-50B4-4D72-B32A-E87F4E2C7FB2}" destId="{BB1E5992-DB2A-49E4-9AF6-466DE199D427}" srcOrd="1" destOrd="0" presId="urn:microsoft.com/office/officeart/2018/5/layout/IconCircleLabelList"/>
    <dgm:cxn modelId="{1B1F1890-2CB2-4518-A3EC-18C0F077DB92}" type="presParOf" srcId="{94CF8497-50B4-4D72-B32A-E87F4E2C7FB2}" destId="{066B6CE6-7911-4F05-B947-E302503E65F4}" srcOrd="2" destOrd="0" presId="urn:microsoft.com/office/officeart/2018/5/layout/IconCircleLabelList"/>
    <dgm:cxn modelId="{AC4CF250-A8FC-4350-82B9-5B39192781F3}" type="presParOf" srcId="{94CF8497-50B4-4D72-B32A-E87F4E2C7FB2}" destId="{5C4459FF-CDCC-437E-BCE1-A9F9509B6355}" srcOrd="3" destOrd="0" presId="urn:microsoft.com/office/officeart/2018/5/layout/IconCircleLabelList"/>
    <dgm:cxn modelId="{090EBBD3-8433-4C9C-9AB1-0EEAC3BFC3B0}" type="presParOf" srcId="{6181E81C-E137-43A0-8BF0-F8CD3A69A908}" destId="{27520FA7-0911-4446-A254-E327F2A5D108}" srcOrd="1" destOrd="0" presId="urn:microsoft.com/office/officeart/2018/5/layout/IconCircleLabelList"/>
    <dgm:cxn modelId="{1C521499-4000-4344-A39A-FD72DF97F94E}" type="presParOf" srcId="{6181E81C-E137-43A0-8BF0-F8CD3A69A908}" destId="{C41023A8-F5F7-4817-B9B1-DFD91DA7F15B}" srcOrd="2" destOrd="0" presId="urn:microsoft.com/office/officeart/2018/5/layout/IconCircleLabelList"/>
    <dgm:cxn modelId="{8D6A2492-31E6-4CE1-B19A-954321E85FA3}" type="presParOf" srcId="{C41023A8-F5F7-4817-B9B1-DFD91DA7F15B}" destId="{B0B2B6F7-9DCD-46FF-BD46-B88AB1EE3A00}" srcOrd="0" destOrd="0" presId="urn:microsoft.com/office/officeart/2018/5/layout/IconCircleLabelList"/>
    <dgm:cxn modelId="{20324C6D-7BE1-428F-8F85-E2A3B331F95D}" type="presParOf" srcId="{C41023A8-F5F7-4817-B9B1-DFD91DA7F15B}" destId="{22A9331C-7067-402F-AD3E-C3A41CBF3716}" srcOrd="1" destOrd="0" presId="urn:microsoft.com/office/officeart/2018/5/layout/IconCircleLabelList"/>
    <dgm:cxn modelId="{5E33AAE5-CE87-4E66-8EE6-80E4252397EC}" type="presParOf" srcId="{C41023A8-F5F7-4817-B9B1-DFD91DA7F15B}" destId="{299BCC6E-C920-44C4-82E7-E718597D2077}" srcOrd="2" destOrd="0" presId="urn:microsoft.com/office/officeart/2018/5/layout/IconCircleLabelList"/>
    <dgm:cxn modelId="{4FE97F0B-E0B6-461D-8134-3199D0FAE985}" type="presParOf" srcId="{C41023A8-F5F7-4817-B9B1-DFD91DA7F15B}" destId="{D9278E07-97ED-44DB-AEEF-CD9C91DD034D}" srcOrd="3" destOrd="0" presId="urn:microsoft.com/office/officeart/2018/5/layout/IconCircleLabelList"/>
    <dgm:cxn modelId="{BE69652E-2F8B-4E7F-8351-3B213103D6CE}" type="presParOf" srcId="{6181E81C-E137-43A0-8BF0-F8CD3A69A908}" destId="{312B73E6-33B0-4E33-A03A-DCCA1E4FD301}" srcOrd="3" destOrd="0" presId="urn:microsoft.com/office/officeart/2018/5/layout/IconCircleLabelList"/>
    <dgm:cxn modelId="{C968E61A-D7BF-403F-8CF1-E671279415CF}" type="presParOf" srcId="{6181E81C-E137-43A0-8BF0-F8CD3A69A908}" destId="{B78DE043-F8ED-45C0-9E3B-7091F92F3936}" srcOrd="4" destOrd="0" presId="urn:microsoft.com/office/officeart/2018/5/layout/IconCircleLabelList"/>
    <dgm:cxn modelId="{639338E2-C4B0-4300-8716-7CCFA31D1614}" type="presParOf" srcId="{B78DE043-F8ED-45C0-9E3B-7091F92F3936}" destId="{EA37AD75-E256-4F53-B2BF-4AFEFCDCFE9C}" srcOrd="0" destOrd="0" presId="urn:microsoft.com/office/officeart/2018/5/layout/IconCircleLabelList"/>
    <dgm:cxn modelId="{AC899DD0-CB81-463C-924F-6EB7A9C1FCD9}" type="presParOf" srcId="{B78DE043-F8ED-45C0-9E3B-7091F92F3936}" destId="{BADAAB58-2F1E-4313-B883-F12114673496}" srcOrd="1" destOrd="0" presId="urn:microsoft.com/office/officeart/2018/5/layout/IconCircleLabelList"/>
    <dgm:cxn modelId="{3E1BA5BD-F31B-4391-8CFB-E544E92EC3F0}" type="presParOf" srcId="{B78DE043-F8ED-45C0-9E3B-7091F92F3936}" destId="{A3E16B26-E99D-47AC-A8E3-BFB91373BA51}" srcOrd="2" destOrd="0" presId="urn:microsoft.com/office/officeart/2018/5/layout/IconCircleLabelList"/>
    <dgm:cxn modelId="{AF84A9E7-D4EB-460F-AC24-FA6F72B50C93}" type="presParOf" srcId="{B78DE043-F8ED-45C0-9E3B-7091F92F3936}" destId="{15C35403-0196-47AF-B271-8D4ECF6F569E}" srcOrd="3" destOrd="0" presId="urn:microsoft.com/office/officeart/2018/5/layout/IconCircleLabelList"/>
    <dgm:cxn modelId="{299EFD11-D175-4FA0-9989-EFB951371EEE}" type="presParOf" srcId="{6181E81C-E137-43A0-8BF0-F8CD3A69A908}" destId="{A838B6FB-4020-487A-9128-9BDC264F5715}" srcOrd="5" destOrd="0" presId="urn:microsoft.com/office/officeart/2018/5/layout/IconCircleLabelList"/>
    <dgm:cxn modelId="{61555980-A9E4-4F59-933D-D6E3179AAD66}" type="presParOf" srcId="{6181E81C-E137-43A0-8BF0-F8CD3A69A908}" destId="{C1A09F08-E3BC-4871-9B33-DAE798754B56}" srcOrd="6" destOrd="0" presId="urn:microsoft.com/office/officeart/2018/5/layout/IconCircleLabelList"/>
    <dgm:cxn modelId="{2C8EF2BA-BEA7-4F3A-A4B6-04444B0B4C0B}" type="presParOf" srcId="{C1A09F08-E3BC-4871-9B33-DAE798754B56}" destId="{6F356460-22E9-4B6A-B40A-E7DEE43440B4}" srcOrd="0" destOrd="0" presId="urn:microsoft.com/office/officeart/2018/5/layout/IconCircleLabelList"/>
    <dgm:cxn modelId="{2B9D82C7-422A-43AB-90E2-6930F628F2DB}" type="presParOf" srcId="{C1A09F08-E3BC-4871-9B33-DAE798754B56}" destId="{BD5EE890-E181-4D9F-8F34-785A8C471DF6}" srcOrd="1" destOrd="0" presId="urn:microsoft.com/office/officeart/2018/5/layout/IconCircleLabelList"/>
    <dgm:cxn modelId="{D4634786-2FD8-43F0-BDC1-F44F400CC805}" type="presParOf" srcId="{C1A09F08-E3BC-4871-9B33-DAE798754B56}" destId="{580DC4FB-D534-492B-9162-063986C85C93}" srcOrd="2" destOrd="0" presId="urn:microsoft.com/office/officeart/2018/5/layout/IconCircleLabelList"/>
    <dgm:cxn modelId="{284FF4B4-2CF8-4CF4-92CC-6F52C1F93B83}" type="presParOf" srcId="{C1A09F08-E3BC-4871-9B33-DAE798754B56}" destId="{8A44E03E-04AB-4567-BCE4-A0F657DDA342}" srcOrd="3" destOrd="0" presId="urn:microsoft.com/office/officeart/2018/5/layout/IconCircleLabelList"/>
    <dgm:cxn modelId="{BAD5F537-551C-4650-AB31-81731E77925C}" type="presParOf" srcId="{6181E81C-E137-43A0-8BF0-F8CD3A69A908}" destId="{17014DAF-3FFD-4A22-8C11-9FAA4BD01910}" srcOrd="7" destOrd="0" presId="urn:microsoft.com/office/officeart/2018/5/layout/IconCircleLabelList"/>
    <dgm:cxn modelId="{FE1B1DF6-A4D6-46A3-9D7A-4140449152DF}" type="presParOf" srcId="{6181E81C-E137-43A0-8BF0-F8CD3A69A908}" destId="{92BA7E83-259F-4A90-A8B7-E77E1A30B825}" srcOrd="8" destOrd="0" presId="urn:microsoft.com/office/officeart/2018/5/layout/IconCircleLabelList"/>
    <dgm:cxn modelId="{4A70EF4A-7633-44D8-BC63-BA737AC9BBAA}" type="presParOf" srcId="{92BA7E83-259F-4A90-A8B7-E77E1A30B825}" destId="{15207BA1-6473-46BE-8FD5-48EFFD93CFC3}" srcOrd="0" destOrd="0" presId="urn:microsoft.com/office/officeart/2018/5/layout/IconCircleLabelList"/>
    <dgm:cxn modelId="{E8F06C64-DD40-48D9-BC26-21C7F4984E93}" type="presParOf" srcId="{92BA7E83-259F-4A90-A8B7-E77E1A30B825}" destId="{3DECD50E-092A-43FC-95B8-F505371BB937}" srcOrd="1" destOrd="0" presId="urn:microsoft.com/office/officeart/2018/5/layout/IconCircleLabelList"/>
    <dgm:cxn modelId="{F1BBEB37-0E55-4230-A8D2-4537952B564E}" type="presParOf" srcId="{92BA7E83-259F-4A90-A8B7-E77E1A30B825}" destId="{715A7E9A-72F8-42A0-BFD2-C5199E4B7F1F}" srcOrd="2" destOrd="0" presId="urn:microsoft.com/office/officeart/2018/5/layout/IconCircleLabelList"/>
    <dgm:cxn modelId="{24E62A2E-59FF-41D7-9C6F-15C54A2C77F4}" type="presParOf" srcId="{92BA7E83-259F-4A90-A8B7-E77E1A30B825}" destId="{C03DE61C-8901-4699-8F70-B6ABA2E0753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882F1-BFBF-4E08-9D7A-D0A1778AED8B}">
      <dsp:nvSpPr>
        <dsp:cNvPr id="0" name=""/>
        <dsp:cNvSpPr/>
      </dsp:nvSpPr>
      <dsp:spPr>
        <a:xfrm>
          <a:off x="478800" y="92717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E5992-DB2A-49E4-9AF6-466DE199D427}">
      <dsp:nvSpPr>
        <dsp:cNvPr id="0" name=""/>
        <dsp:cNvSpPr/>
      </dsp:nvSpPr>
      <dsp:spPr>
        <a:xfrm>
          <a:off x="712800" y="1161171"/>
          <a:ext cx="630000" cy="63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459FF-CDCC-437E-BCE1-A9F9509B6355}">
      <dsp:nvSpPr>
        <dsp:cNvPr id="0" name=""/>
        <dsp:cNvSpPr/>
      </dsp:nvSpPr>
      <dsp:spPr>
        <a:xfrm>
          <a:off x="127800" y="236717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b="1" kern="1200" dirty="0">
              <a:solidFill>
                <a:srgbClr val="009DD9"/>
              </a:solidFill>
            </a:rPr>
            <a:t>1) Education</a:t>
          </a:r>
          <a:endParaRPr lang="en-US" sz="2300" b="1" kern="1200" dirty="0">
            <a:solidFill>
              <a:srgbClr val="009DD9"/>
            </a:solidFill>
          </a:endParaRPr>
        </a:p>
      </dsp:txBody>
      <dsp:txXfrm>
        <a:off x="127800" y="2367171"/>
        <a:ext cx="1800000" cy="720000"/>
      </dsp:txXfrm>
    </dsp:sp>
    <dsp:sp modelId="{B0B2B6F7-9DCD-46FF-BD46-B88AB1EE3A00}">
      <dsp:nvSpPr>
        <dsp:cNvPr id="0" name=""/>
        <dsp:cNvSpPr/>
      </dsp:nvSpPr>
      <dsp:spPr>
        <a:xfrm>
          <a:off x="2593800" y="92717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9331C-7067-402F-AD3E-C3A41CBF3716}">
      <dsp:nvSpPr>
        <dsp:cNvPr id="0" name=""/>
        <dsp:cNvSpPr/>
      </dsp:nvSpPr>
      <dsp:spPr>
        <a:xfrm>
          <a:off x="2827800" y="1161171"/>
          <a:ext cx="630000" cy="63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78E07-97ED-44DB-AEEF-CD9C91DD034D}">
      <dsp:nvSpPr>
        <dsp:cNvPr id="0" name=""/>
        <dsp:cNvSpPr/>
      </dsp:nvSpPr>
      <dsp:spPr>
        <a:xfrm>
          <a:off x="2242800" y="236717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b="1" kern="1200" dirty="0">
              <a:solidFill>
                <a:srgbClr val="0BD0D9"/>
              </a:solidFill>
            </a:rPr>
            <a:t>2) Photo</a:t>
          </a:r>
          <a:endParaRPr lang="en-US" sz="2300" b="1" kern="1200" dirty="0">
            <a:solidFill>
              <a:srgbClr val="0BD0D9"/>
            </a:solidFill>
          </a:endParaRPr>
        </a:p>
      </dsp:txBody>
      <dsp:txXfrm>
        <a:off x="2242800" y="2367171"/>
        <a:ext cx="1800000" cy="720000"/>
      </dsp:txXfrm>
    </dsp:sp>
    <dsp:sp modelId="{EA37AD75-E256-4F53-B2BF-4AFEFCDCFE9C}">
      <dsp:nvSpPr>
        <dsp:cNvPr id="0" name=""/>
        <dsp:cNvSpPr/>
      </dsp:nvSpPr>
      <dsp:spPr>
        <a:xfrm>
          <a:off x="4708800" y="92717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AAB58-2F1E-4313-B883-F12114673496}">
      <dsp:nvSpPr>
        <dsp:cNvPr id="0" name=""/>
        <dsp:cNvSpPr/>
      </dsp:nvSpPr>
      <dsp:spPr>
        <a:xfrm>
          <a:off x="4942800" y="1161171"/>
          <a:ext cx="630000" cy="63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35403-0196-47AF-B271-8D4ECF6F569E}">
      <dsp:nvSpPr>
        <dsp:cNvPr id="0" name=""/>
        <dsp:cNvSpPr/>
      </dsp:nvSpPr>
      <dsp:spPr>
        <a:xfrm>
          <a:off x="4357800" y="236717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b="1" kern="1200" dirty="0">
              <a:solidFill>
                <a:srgbClr val="10CF9B"/>
              </a:solidFill>
            </a:rPr>
            <a:t>3) Experience</a:t>
          </a:r>
          <a:endParaRPr lang="en-US" sz="2300" b="1" kern="1200" dirty="0">
            <a:solidFill>
              <a:srgbClr val="10CF9B"/>
            </a:solidFill>
          </a:endParaRPr>
        </a:p>
      </dsp:txBody>
      <dsp:txXfrm>
        <a:off x="4357800" y="2367171"/>
        <a:ext cx="1800000" cy="720000"/>
      </dsp:txXfrm>
    </dsp:sp>
    <dsp:sp modelId="{6F356460-22E9-4B6A-B40A-E7DEE43440B4}">
      <dsp:nvSpPr>
        <dsp:cNvPr id="0" name=""/>
        <dsp:cNvSpPr/>
      </dsp:nvSpPr>
      <dsp:spPr>
        <a:xfrm>
          <a:off x="6823800" y="92717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EE890-E181-4D9F-8F34-785A8C471DF6}">
      <dsp:nvSpPr>
        <dsp:cNvPr id="0" name=""/>
        <dsp:cNvSpPr/>
      </dsp:nvSpPr>
      <dsp:spPr>
        <a:xfrm>
          <a:off x="7057800" y="1161171"/>
          <a:ext cx="630000" cy="63000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4E03E-04AB-4567-BCE4-A0F657DDA342}">
      <dsp:nvSpPr>
        <dsp:cNvPr id="0" name=""/>
        <dsp:cNvSpPr/>
      </dsp:nvSpPr>
      <dsp:spPr>
        <a:xfrm>
          <a:off x="6472800" y="236717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b="1" kern="1200" dirty="0">
              <a:solidFill>
                <a:srgbClr val="8BCE7D"/>
              </a:solidFill>
            </a:rPr>
            <a:t>4) Voluntary experience</a:t>
          </a:r>
          <a:endParaRPr lang="en-US" sz="2300" b="1" kern="1200" dirty="0">
            <a:solidFill>
              <a:srgbClr val="8BCE7D"/>
            </a:solidFill>
          </a:endParaRPr>
        </a:p>
      </dsp:txBody>
      <dsp:txXfrm>
        <a:off x="6472800" y="2367171"/>
        <a:ext cx="1800000" cy="720000"/>
      </dsp:txXfrm>
    </dsp:sp>
    <dsp:sp modelId="{15207BA1-6473-46BE-8FD5-48EFFD93CFC3}">
      <dsp:nvSpPr>
        <dsp:cNvPr id="0" name=""/>
        <dsp:cNvSpPr/>
      </dsp:nvSpPr>
      <dsp:spPr>
        <a:xfrm>
          <a:off x="8938800" y="92717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CD50E-092A-43FC-95B8-F505371BB937}">
      <dsp:nvSpPr>
        <dsp:cNvPr id="0" name=""/>
        <dsp:cNvSpPr/>
      </dsp:nvSpPr>
      <dsp:spPr>
        <a:xfrm>
          <a:off x="9172800" y="1161171"/>
          <a:ext cx="630000" cy="630000"/>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DE61C-8901-4699-8F70-B6ABA2E0753F}">
      <dsp:nvSpPr>
        <dsp:cNvPr id="0" name=""/>
        <dsp:cNvSpPr/>
      </dsp:nvSpPr>
      <dsp:spPr>
        <a:xfrm>
          <a:off x="8587800" y="236717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b="1" kern="1200" dirty="0">
              <a:solidFill>
                <a:srgbClr val="A5C249"/>
              </a:solidFill>
            </a:rPr>
            <a:t>5) Skills</a:t>
          </a:r>
          <a:endParaRPr lang="en-US" sz="2300" b="1" kern="1200" dirty="0">
            <a:solidFill>
              <a:srgbClr val="A5C249"/>
            </a:solidFill>
          </a:endParaRPr>
        </a:p>
      </dsp:txBody>
      <dsp:txXfrm>
        <a:off x="8587800" y="2367171"/>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B2623C-AB26-4ECB-B765-6A64BB041D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8D90F30-4414-43AE-8F3D-E9902F7B19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20A10C-4ED8-458E-B48D-B6B9E99FCF30}" type="datetimeFigureOut">
              <a:rPr lang="en-GB" smtClean="0"/>
              <a:t>27/02/2021</a:t>
            </a:fld>
            <a:endParaRPr lang="en-GB"/>
          </a:p>
        </p:txBody>
      </p:sp>
      <p:sp>
        <p:nvSpPr>
          <p:cNvPr id="4" name="Footer Placeholder 3">
            <a:extLst>
              <a:ext uri="{FF2B5EF4-FFF2-40B4-BE49-F238E27FC236}">
                <a16:creationId xmlns:a16="http://schemas.microsoft.com/office/drawing/2014/main" id="{A9047A62-ADF1-4BD2-A37B-0D1BE98FB7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52BD41-3EF4-470F-954C-B1E6E39B3C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E3CE08-C42D-4152-8F4F-C0EB2A98D6AD}" type="slidenum">
              <a:rPr lang="en-GB" smtClean="0"/>
              <a:t>‹#›</a:t>
            </a:fld>
            <a:endParaRPr lang="en-GB"/>
          </a:p>
        </p:txBody>
      </p:sp>
    </p:spTree>
    <p:extLst>
      <p:ext uri="{BB962C8B-B14F-4D97-AF65-F5344CB8AC3E}">
        <p14:creationId xmlns:p14="http://schemas.microsoft.com/office/powerpoint/2010/main" val="355097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04C29-62D8-4DB2-A297-4FF8545185AB}" type="datetimeFigureOut">
              <a:rPr lang="en-GB" smtClean="0"/>
              <a:t>27/02/2021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E19E1-AA2F-43D4-8A0F-9177AB7C23E6}" type="slidenum">
              <a:rPr lang="en-GB" smtClean="0"/>
              <a:t>‹#›</a:t>
            </a:fld>
            <a:endParaRPr lang="en-GB"/>
          </a:p>
        </p:txBody>
      </p:sp>
    </p:spTree>
    <p:extLst>
      <p:ext uri="{BB962C8B-B14F-4D97-AF65-F5344CB8AC3E}">
        <p14:creationId xmlns:p14="http://schemas.microsoft.com/office/powerpoint/2010/main" val="378142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This workshop is designed for students aged 16+. LinkedIn’s user agreement states that the minimum age for people using it is 16 https://www.linkedin.com/legal/user-agreement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Schools: </a:t>
            </a:r>
            <a:r>
              <a:rPr lang="en-GB" dirty="0"/>
              <a:t>Presenters will need internet access to demonstrate LinkedIn to students. This workshop has be designed in two parts, but feel free to change it to suit your timetable. The first part introduces LinkedIn and discusses what it is, and the presenter can deliver this online remotely or in person to a class. The second part is a practical session and gets students to set up their own account on LinkedIn, so individuals need access to a computer.</a:t>
            </a:r>
          </a:p>
          <a:p>
            <a:endParaRPr lang="en-GB" dirty="0"/>
          </a:p>
          <a:p>
            <a:r>
              <a:rPr lang="en-GB" b="1" dirty="0"/>
              <a:t>Presenters:</a:t>
            </a:r>
            <a:r>
              <a:rPr lang="en-GB" dirty="0"/>
              <a:t> Please add your own company logo to the title side, and introduce yourself, your connection to the school and the company you work for. This then becomes a really well-rounded Gatsby Benchmark 5 employer encounter activity. </a:t>
            </a:r>
          </a:p>
        </p:txBody>
      </p:sp>
      <p:sp>
        <p:nvSpPr>
          <p:cNvPr id="4" name="Slide Number Placeholder 3"/>
          <p:cNvSpPr>
            <a:spLocks noGrp="1"/>
          </p:cNvSpPr>
          <p:nvPr>
            <p:ph type="sldNum" sz="quarter" idx="5"/>
          </p:nvPr>
        </p:nvSpPr>
        <p:spPr/>
        <p:txBody>
          <a:bodyPr/>
          <a:lstStyle/>
          <a:p>
            <a:fld id="{EA8E19E1-AA2F-43D4-8A0F-9177AB7C23E6}" type="slidenum">
              <a:rPr lang="en-GB" smtClean="0"/>
              <a:t>1</a:t>
            </a:fld>
            <a:endParaRPr lang="en-GB"/>
          </a:p>
        </p:txBody>
      </p:sp>
    </p:spTree>
    <p:extLst>
      <p:ext uri="{BB962C8B-B14F-4D97-AF65-F5344CB8AC3E}">
        <p14:creationId xmlns:p14="http://schemas.microsoft.com/office/powerpoint/2010/main" val="106618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practical session: the aim is that sixth formers will have access to a computer and set up their profile during the workshop. The presenter could be in the room or provide virtual guidance to students in the classroom. </a:t>
            </a:r>
          </a:p>
        </p:txBody>
      </p:sp>
      <p:sp>
        <p:nvSpPr>
          <p:cNvPr id="4" name="Slide Number Placeholder 3"/>
          <p:cNvSpPr>
            <a:spLocks noGrp="1"/>
          </p:cNvSpPr>
          <p:nvPr>
            <p:ph type="sldNum" sz="quarter" idx="5"/>
          </p:nvPr>
        </p:nvSpPr>
        <p:spPr/>
        <p:txBody>
          <a:bodyPr/>
          <a:lstStyle/>
          <a:p>
            <a:fld id="{EA8E19E1-AA2F-43D4-8A0F-9177AB7C23E6}" type="slidenum">
              <a:rPr lang="en-GB" smtClean="0"/>
              <a:t>17</a:t>
            </a:fld>
            <a:endParaRPr lang="en-GB"/>
          </a:p>
        </p:txBody>
      </p:sp>
    </p:spTree>
    <p:extLst>
      <p:ext uri="{BB962C8B-B14F-4D97-AF65-F5344CB8AC3E}">
        <p14:creationId xmlns:p14="http://schemas.microsoft.com/office/powerpoint/2010/main" val="194419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4C4E"/>
                </a:solidFill>
                <a:effectLst/>
                <a:latin typeface="poppins"/>
              </a:rPr>
              <a:t>So how do you get started with LinkedIn? It’s really not complicated, and as digital natives, young people are already well ahead of the game! Just remember:</a:t>
            </a:r>
            <a:r>
              <a:rPr lang="en-GB" sz="1200" dirty="0">
                <a:solidFill>
                  <a:schemeClr val="accent1"/>
                </a:solidFill>
              </a:rPr>
              <a:t> nothing too personal, nothing too clever.</a:t>
            </a:r>
            <a:endParaRPr lang="en-GB" b="0" i="0" dirty="0">
              <a:solidFill>
                <a:srgbClr val="4A4C4E"/>
              </a:solidFill>
              <a:effectLst/>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A4C4E"/>
              </a:solidFill>
              <a:effectLst/>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4C4E"/>
                </a:solidFill>
                <a:effectLst/>
                <a:latin typeface="poppins"/>
              </a:rPr>
              <a:t>Play short video (1 min 21 sec): </a:t>
            </a:r>
            <a:r>
              <a:rPr lang="en-GB" b="0" i="0" dirty="0">
                <a:effectLst/>
                <a:latin typeface="Roboto"/>
              </a:rPr>
              <a:t>Top Five Profile To-Do’s </a:t>
            </a:r>
            <a:r>
              <a:rPr lang="en-GB" b="0" i="0" dirty="0">
                <a:solidFill>
                  <a:srgbClr val="4A4C4E"/>
                </a:solidFill>
                <a:effectLst/>
                <a:latin typeface="poppins"/>
              </a:rPr>
              <a:t>- LinkedIn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A4C4E"/>
              </a:solidFill>
              <a:effectLst/>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4C4E"/>
                </a:solidFill>
                <a:effectLst/>
                <a:latin typeface="poppins"/>
              </a:rPr>
              <a:t>Click on the link in slide show mode. </a:t>
            </a:r>
          </a:p>
        </p:txBody>
      </p:sp>
      <p:sp>
        <p:nvSpPr>
          <p:cNvPr id="4" name="Slide Number Placeholder 3"/>
          <p:cNvSpPr>
            <a:spLocks noGrp="1"/>
          </p:cNvSpPr>
          <p:nvPr>
            <p:ph type="sldNum" sz="quarter" idx="5"/>
          </p:nvPr>
        </p:nvSpPr>
        <p:spPr/>
        <p:txBody>
          <a:bodyPr/>
          <a:lstStyle/>
          <a:p>
            <a:fld id="{EA8E19E1-AA2F-43D4-8A0F-9177AB7C23E6}" type="slidenum">
              <a:rPr lang="en-GB" smtClean="0"/>
              <a:t>19</a:t>
            </a:fld>
            <a:endParaRPr lang="en-GB"/>
          </a:p>
        </p:txBody>
      </p:sp>
    </p:spTree>
    <p:extLst>
      <p:ext uri="{BB962C8B-B14F-4D97-AF65-F5344CB8AC3E}">
        <p14:creationId xmlns:p14="http://schemas.microsoft.com/office/powerpoint/2010/main" val="346588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4A4C4E"/>
              </a:solidFill>
              <a:effectLst/>
              <a:latin typeface="poppins"/>
            </a:endParaRPr>
          </a:p>
        </p:txBody>
      </p:sp>
      <p:sp>
        <p:nvSpPr>
          <p:cNvPr id="4" name="Slide Number Placeholder 3"/>
          <p:cNvSpPr>
            <a:spLocks noGrp="1"/>
          </p:cNvSpPr>
          <p:nvPr>
            <p:ph type="sldNum" sz="quarter" idx="5"/>
          </p:nvPr>
        </p:nvSpPr>
        <p:spPr/>
        <p:txBody>
          <a:bodyPr/>
          <a:lstStyle/>
          <a:p>
            <a:fld id="{EA8E19E1-AA2F-43D4-8A0F-9177AB7C23E6}" type="slidenum">
              <a:rPr lang="en-GB" smtClean="0"/>
              <a:t>20</a:t>
            </a:fld>
            <a:endParaRPr lang="en-GB"/>
          </a:p>
        </p:txBody>
      </p:sp>
    </p:spTree>
    <p:extLst>
      <p:ext uri="{BB962C8B-B14F-4D97-AF65-F5344CB8AC3E}">
        <p14:creationId xmlns:p14="http://schemas.microsoft.com/office/powerpoint/2010/main" val="342905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25</a:t>
            </a:fld>
            <a:endParaRPr lang="en-GB"/>
          </a:p>
        </p:txBody>
      </p:sp>
    </p:spTree>
    <p:extLst>
      <p:ext uri="{BB962C8B-B14F-4D97-AF65-F5344CB8AC3E}">
        <p14:creationId xmlns:p14="http://schemas.microsoft.com/office/powerpoint/2010/main" val="368740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29</a:t>
            </a:fld>
            <a:endParaRPr lang="en-GB"/>
          </a:p>
        </p:txBody>
      </p:sp>
    </p:spTree>
    <p:extLst>
      <p:ext uri="{BB962C8B-B14F-4D97-AF65-F5344CB8AC3E}">
        <p14:creationId xmlns:p14="http://schemas.microsoft.com/office/powerpoint/2010/main" val="119884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30</a:t>
            </a:fld>
            <a:endParaRPr lang="en-GB"/>
          </a:p>
        </p:txBody>
      </p:sp>
    </p:spTree>
    <p:extLst>
      <p:ext uri="{BB962C8B-B14F-4D97-AF65-F5344CB8AC3E}">
        <p14:creationId xmlns:p14="http://schemas.microsoft.com/office/powerpoint/2010/main" val="266806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31</a:t>
            </a:fld>
            <a:endParaRPr lang="en-GB"/>
          </a:p>
        </p:txBody>
      </p:sp>
    </p:spTree>
    <p:extLst>
      <p:ext uri="{BB962C8B-B14F-4D97-AF65-F5344CB8AC3E}">
        <p14:creationId xmlns:p14="http://schemas.microsoft.com/office/powerpoint/2010/main" val="315611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FF0000"/>
                </a:solidFill>
                <a:effectLst/>
                <a:latin typeface="questrial"/>
              </a:rPr>
              <a:t>Presenters: </a:t>
            </a:r>
            <a:r>
              <a:rPr lang="en-GB" b="0" i="0" dirty="0">
                <a:solidFill>
                  <a:srgbClr val="FF0000"/>
                </a:solidFill>
                <a:effectLst/>
                <a:latin typeface="questrial"/>
              </a:rPr>
              <a:t>please initiate a brief discussion about work experience placements and volunteering. Explain how these teach transferrable soft skills, how they help build up contacts and how they generally lay the foundation for a successful career. Ask students to share experiences and what they learned. If students feel like this section is a bit light, remind them it’s not too late – they should start working on news ones to add. </a:t>
            </a:r>
          </a:p>
        </p:txBody>
      </p:sp>
      <p:sp>
        <p:nvSpPr>
          <p:cNvPr id="4" name="Slide Number Placeholder 3"/>
          <p:cNvSpPr>
            <a:spLocks noGrp="1"/>
          </p:cNvSpPr>
          <p:nvPr>
            <p:ph type="sldNum" sz="quarter" idx="5"/>
          </p:nvPr>
        </p:nvSpPr>
        <p:spPr/>
        <p:txBody>
          <a:bodyPr/>
          <a:lstStyle/>
          <a:p>
            <a:fld id="{EA8E19E1-AA2F-43D4-8A0F-9177AB7C23E6}" type="slidenum">
              <a:rPr lang="en-GB" smtClean="0"/>
              <a:t>35</a:t>
            </a:fld>
            <a:endParaRPr lang="en-GB"/>
          </a:p>
        </p:txBody>
      </p:sp>
    </p:spTree>
    <p:extLst>
      <p:ext uri="{BB962C8B-B14F-4D97-AF65-F5344CB8AC3E}">
        <p14:creationId xmlns:p14="http://schemas.microsoft.com/office/powerpoint/2010/main" val="523013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36</a:t>
            </a:fld>
            <a:endParaRPr lang="en-GB"/>
          </a:p>
        </p:txBody>
      </p:sp>
    </p:spTree>
    <p:extLst>
      <p:ext uri="{BB962C8B-B14F-4D97-AF65-F5344CB8AC3E}">
        <p14:creationId xmlns:p14="http://schemas.microsoft.com/office/powerpoint/2010/main" val="103866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37</a:t>
            </a:fld>
            <a:endParaRPr lang="en-GB"/>
          </a:p>
        </p:txBody>
      </p:sp>
    </p:spTree>
    <p:extLst>
      <p:ext uri="{BB962C8B-B14F-4D97-AF65-F5344CB8AC3E}">
        <p14:creationId xmlns:p14="http://schemas.microsoft.com/office/powerpoint/2010/main" val="247606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4C4E"/>
                </a:solidFill>
                <a:effectLst/>
                <a:latin typeface="poppins"/>
              </a:rPr>
              <a:t>Play short video (1 min 34 sec): Start your career  - LinkedIn for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A4C4E"/>
              </a:solidFill>
              <a:effectLst/>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4C4E"/>
                </a:solidFill>
                <a:effectLst/>
                <a:latin typeface="poppins"/>
              </a:rPr>
              <a:t>Click on the link in slide show mode. </a:t>
            </a:r>
          </a:p>
        </p:txBody>
      </p:sp>
      <p:sp>
        <p:nvSpPr>
          <p:cNvPr id="4" name="Slide Number Placeholder 3"/>
          <p:cNvSpPr>
            <a:spLocks noGrp="1"/>
          </p:cNvSpPr>
          <p:nvPr>
            <p:ph type="sldNum" sz="quarter" idx="5"/>
          </p:nvPr>
        </p:nvSpPr>
        <p:spPr/>
        <p:txBody>
          <a:bodyPr/>
          <a:lstStyle/>
          <a:p>
            <a:fld id="{EA8E19E1-AA2F-43D4-8A0F-9177AB7C23E6}" type="slidenum">
              <a:rPr lang="en-GB" smtClean="0"/>
              <a:t>4</a:t>
            </a:fld>
            <a:endParaRPr lang="en-GB"/>
          </a:p>
        </p:txBody>
      </p:sp>
    </p:spTree>
    <p:extLst>
      <p:ext uri="{BB962C8B-B14F-4D97-AF65-F5344CB8AC3E}">
        <p14:creationId xmlns:p14="http://schemas.microsoft.com/office/powerpoint/2010/main" val="3302083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38</a:t>
            </a:fld>
            <a:endParaRPr lang="en-GB"/>
          </a:p>
        </p:txBody>
      </p:sp>
    </p:spTree>
    <p:extLst>
      <p:ext uri="{BB962C8B-B14F-4D97-AF65-F5344CB8AC3E}">
        <p14:creationId xmlns:p14="http://schemas.microsoft.com/office/powerpoint/2010/main" val="227482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summary to pull all the key areas out. </a:t>
            </a:r>
          </a:p>
        </p:txBody>
      </p:sp>
      <p:sp>
        <p:nvSpPr>
          <p:cNvPr id="4" name="Slide Number Placeholder 3"/>
          <p:cNvSpPr>
            <a:spLocks noGrp="1"/>
          </p:cNvSpPr>
          <p:nvPr>
            <p:ph type="sldNum" sz="quarter" idx="5"/>
          </p:nvPr>
        </p:nvSpPr>
        <p:spPr/>
        <p:txBody>
          <a:bodyPr/>
          <a:lstStyle/>
          <a:p>
            <a:fld id="{EA8E19E1-AA2F-43D4-8A0F-9177AB7C23E6}" type="slidenum">
              <a:rPr lang="en-GB" smtClean="0"/>
              <a:t>40</a:t>
            </a:fld>
            <a:endParaRPr lang="en-GB"/>
          </a:p>
        </p:txBody>
      </p:sp>
    </p:spTree>
    <p:extLst>
      <p:ext uri="{BB962C8B-B14F-4D97-AF65-F5344CB8AC3E}">
        <p14:creationId xmlns:p14="http://schemas.microsoft.com/office/powerpoint/2010/main" val="101484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4A4C4E"/>
              </a:solidFill>
              <a:effectLst/>
              <a:latin typeface="poppins"/>
            </a:endParaRPr>
          </a:p>
        </p:txBody>
      </p:sp>
      <p:sp>
        <p:nvSpPr>
          <p:cNvPr id="4" name="Slide Number Placeholder 3"/>
          <p:cNvSpPr>
            <a:spLocks noGrp="1"/>
          </p:cNvSpPr>
          <p:nvPr>
            <p:ph type="sldNum" sz="quarter" idx="5"/>
          </p:nvPr>
        </p:nvSpPr>
        <p:spPr/>
        <p:txBody>
          <a:bodyPr/>
          <a:lstStyle/>
          <a:p>
            <a:fld id="{EA8E19E1-AA2F-43D4-8A0F-9177AB7C23E6}" type="slidenum">
              <a:rPr lang="en-GB" smtClean="0"/>
              <a:t>42</a:t>
            </a:fld>
            <a:endParaRPr lang="en-GB"/>
          </a:p>
        </p:txBody>
      </p:sp>
    </p:spTree>
    <p:extLst>
      <p:ext uri="{BB962C8B-B14F-4D97-AF65-F5344CB8AC3E}">
        <p14:creationId xmlns:p14="http://schemas.microsoft.com/office/powerpoint/2010/main" val="41388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Ask students ‘Who’s heard of LinkedIn?’ and get answers to make the session interactive. </a:t>
            </a:r>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5</a:t>
            </a:fld>
            <a:endParaRPr lang="en-GB"/>
          </a:p>
        </p:txBody>
      </p:sp>
    </p:spTree>
    <p:extLst>
      <p:ext uri="{BB962C8B-B14F-4D97-AF65-F5344CB8AC3E}">
        <p14:creationId xmlns:p14="http://schemas.microsoft.com/office/powerpoint/2010/main" val="78483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a:t>Extra context for presenter to talk around:</a:t>
            </a:r>
          </a:p>
          <a:p>
            <a:pPr marL="0" indent="0">
              <a:buFontTx/>
              <a:buNone/>
            </a:pPr>
            <a:endParaRPr lang="en-GB" dirty="0"/>
          </a:p>
          <a:p>
            <a:pPr marL="0" indent="0">
              <a:buFontTx/>
              <a:buNone/>
            </a:pPr>
            <a:r>
              <a:rPr lang="en-GB" dirty="0"/>
              <a:t>Many people assume you can only join </a:t>
            </a:r>
            <a:r>
              <a:rPr lang="en-GB" dirty="0" err="1"/>
              <a:t>LinkedIN</a:t>
            </a:r>
            <a:r>
              <a:rPr lang="en-GB" dirty="0"/>
              <a:t> AFTER you’ve left school or college when you’ve already got on the first rung of the careers ladder – but there are definite benefits to creating a strong LinkedIn profile sooner rather than later. Here’s why:</a:t>
            </a:r>
          </a:p>
          <a:p>
            <a:pPr marL="0" indent="0">
              <a:buFontTx/>
              <a:buNone/>
            </a:pPr>
            <a:endParaRPr lang="en-GB" dirty="0"/>
          </a:p>
          <a:p>
            <a:pPr marL="0" indent="0">
              <a:buFontTx/>
              <a:buNone/>
            </a:pPr>
            <a:r>
              <a:rPr lang="en-GB" b="1" dirty="0"/>
              <a:t>1. Stand out from the school competition</a:t>
            </a:r>
          </a:p>
          <a:p>
            <a:pPr marL="0" indent="0">
              <a:buFontTx/>
              <a:buNone/>
            </a:pPr>
            <a:r>
              <a:rPr lang="en-GB" dirty="0"/>
              <a:t>Only 1 in 10 school students use LinkedIn, so those who do have a better chance of standing out from their peers. </a:t>
            </a:r>
          </a:p>
          <a:p>
            <a:pPr marL="0" indent="0">
              <a:buFontTx/>
              <a:buNone/>
            </a:pPr>
            <a:endParaRPr lang="en-GB" b="1" i="0" dirty="0">
              <a:effectLst/>
              <a:latin typeface="Source Serif Pro"/>
            </a:endParaRPr>
          </a:p>
          <a:p>
            <a:pPr marL="0" indent="0">
              <a:buFontTx/>
              <a:buNone/>
            </a:pPr>
            <a:r>
              <a:rPr lang="en-GB" b="1" i="0" dirty="0">
                <a:effectLst/>
                <a:latin typeface="Source Serif Pro"/>
              </a:rPr>
              <a:t>2. Set yourself up for career success</a:t>
            </a:r>
            <a:endParaRPr lang="en-GB" b="0" i="0" dirty="0">
              <a:effectLst/>
              <a:latin typeface="Source Serif Pro"/>
            </a:endParaRPr>
          </a:p>
          <a:p>
            <a:pPr algn="l" fontAlgn="base"/>
            <a:r>
              <a:rPr lang="en-GB" b="0" i="0" dirty="0">
                <a:effectLst/>
                <a:latin typeface="Source Serif Pro"/>
              </a:rPr>
              <a:t>Taking the time to craft a LinkedIn profile tells a potential boss that you’re serious about your future in the work force. Also, if you’re looking for a work experience or a part-time job, start your research here. Don’t wait for opportunities to come to you: connect and then DM individuals or companies and tell them you’re interested in finding out more. It’s easy to search for specific companies or sectors you’re interested in.</a:t>
            </a:r>
          </a:p>
          <a:p>
            <a:pPr algn="l" fontAlgn="base"/>
            <a:endParaRPr lang="en-GB" b="0" i="0" dirty="0">
              <a:effectLst/>
              <a:latin typeface="Source Serif Pro"/>
            </a:endParaRPr>
          </a:p>
          <a:p>
            <a:pPr algn="l" fontAlgn="base"/>
            <a:r>
              <a:rPr lang="en-GB" b="1" i="0" dirty="0">
                <a:effectLst/>
                <a:latin typeface="Source Serif Pro"/>
              </a:rPr>
              <a:t>3. Create (and control) your unique personal brand</a:t>
            </a:r>
            <a:endParaRPr lang="en-GB" b="0" i="0" dirty="0">
              <a:effectLst/>
              <a:latin typeface="Source Serif Pro"/>
            </a:endParaRPr>
          </a:p>
          <a:p>
            <a:pPr algn="l" fontAlgn="base"/>
            <a:r>
              <a:rPr lang="en-GB" b="0" i="0" dirty="0">
                <a:effectLst/>
                <a:latin typeface="Source Serif Pro"/>
              </a:rPr>
              <a:t>You often hear “Don’t post anything you wouldn’t want your headteacher to see!” - but LinkedIn gives students the opportunity to post your skills and achievements and create an image you’re proud of and want potential employers to find.</a:t>
            </a:r>
          </a:p>
          <a:p>
            <a:pPr algn="l" fontAlgn="base"/>
            <a:endParaRPr lang="en-GB" b="0" i="0" dirty="0">
              <a:effectLst/>
              <a:latin typeface="Source Serif Pro"/>
            </a:endParaRPr>
          </a:p>
          <a:p>
            <a:pPr algn="l" fontAlgn="base"/>
            <a:r>
              <a:rPr lang="en-GB" b="1" i="0" dirty="0">
                <a:effectLst/>
                <a:latin typeface="Source Serif Pro"/>
              </a:rPr>
              <a:t>4. Start professional networking early</a:t>
            </a:r>
            <a:endParaRPr lang="en-GB" b="0" i="0" dirty="0">
              <a:effectLst/>
              <a:latin typeface="Source Serif Pro"/>
            </a:endParaRPr>
          </a:p>
          <a:p>
            <a:pPr algn="l" fontAlgn="base"/>
            <a:r>
              <a:rPr lang="en-GB" b="0" i="0" dirty="0">
                <a:effectLst/>
                <a:latin typeface="Source Serif Pro"/>
              </a:rPr>
              <a:t>LinkedIn is your little black book. Had a good work experience placement? Connect with your new contacts on LinkedIn. When you leave school and become an alumnus, connect with your school and make it easy for them to stay in touch and follow your progress. Had a part time job? Log it and link to the company – and if you created a good impression, ask them for a recommendation or to endorse your skills. </a:t>
            </a:r>
            <a:endParaRPr lang="en-GB" b="0" i="0" dirty="0">
              <a:solidFill>
                <a:srgbClr val="4A4C4E"/>
              </a:solidFill>
              <a:effectLst/>
              <a:latin typeface="poppins"/>
            </a:endParaRPr>
          </a:p>
          <a:p>
            <a:endParaRPr lang="en-GB" b="0" i="0" dirty="0">
              <a:solidFill>
                <a:srgbClr val="4A4C4E"/>
              </a:solidFill>
              <a:effectLst/>
              <a:latin typeface="poppins"/>
            </a:endParaRPr>
          </a:p>
        </p:txBody>
      </p:sp>
      <p:sp>
        <p:nvSpPr>
          <p:cNvPr id="4" name="Slide Number Placeholder 3"/>
          <p:cNvSpPr>
            <a:spLocks noGrp="1"/>
          </p:cNvSpPr>
          <p:nvPr>
            <p:ph type="sldNum" sz="quarter" idx="5"/>
          </p:nvPr>
        </p:nvSpPr>
        <p:spPr/>
        <p:txBody>
          <a:bodyPr/>
          <a:lstStyle/>
          <a:p>
            <a:fld id="{EA8E19E1-AA2F-43D4-8A0F-9177AB7C23E6}" type="slidenum">
              <a:rPr lang="en-GB" smtClean="0"/>
              <a:t>11</a:t>
            </a:fld>
            <a:endParaRPr lang="en-GB"/>
          </a:p>
        </p:txBody>
      </p:sp>
    </p:spTree>
    <p:extLst>
      <p:ext uri="{BB962C8B-B14F-4D97-AF65-F5344CB8AC3E}">
        <p14:creationId xmlns:p14="http://schemas.microsoft.com/office/powerpoint/2010/main" val="39745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A4C4E"/>
                </a:solidFill>
                <a:effectLst/>
                <a:latin typeface="poppins"/>
              </a:rPr>
              <a:t>NOTE: EPQ = extended project qualification. More here https://www.aqa.org.uk/programmes/aqa-baccalaureate/extended-project/the-aqa-epq</a:t>
            </a:r>
          </a:p>
          <a:p>
            <a:endParaRPr lang="en-GB" b="0" i="0" dirty="0">
              <a:solidFill>
                <a:srgbClr val="4A4C4E"/>
              </a:solidFill>
              <a:effectLst/>
              <a:latin typeface="poppins"/>
            </a:endParaRPr>
          </a:p>
          <a:p>
            <a:endParaRPr lang="en-GB" b="0" i="0" dirty="0">
              <a:solidFill>
                <a:srgbClr val="4A4C4E"/>
              </a:solidFill>
              <a:effectLst/>
              <a:latin typeface="poppins"/>
            </a:endParaRPr>
          </a:p>
        </p:txBody>
      </p:sp>
      <p:sp>
        <p:nvSpPr>
          <p:cNvPr id="4" name="Slide Number Placeholder 3"/>
          <p:cNvSpPr>
            <a:spLocks noGrp="1"/>
          </p:cNvSpPr>
          <p:nvPr>
            <p:ph type="sldNum" sz="quarter" idx="5"/>
          </p:nvPr>
        </p:nvSpPr>
        <p:spPr/>
        <p:txBody>
          <a:bodyPr/>
          <a:lstStyle/>
          <a:p>
            <a:fld id="{EA8E19E1-AA2F-43D4-8A0F-9177AB7C23E6}" type="slidenum">
              <a:rPr lang="en-GB" smtClean="0"/>
              <a:t>12</a:t>
            </a:fld>
            <a:endParaRPr lang="en-GB"/>
          </a:p>
        </p:txBody>
      </p:sp>
    </p:spTree>
    <p:extLst>
      <p:ext uri="{BB962C8B-B14F-4D97-AF65-F5344CB8AC3E}">
        <p14:creationId xmlns:p14="http://schemas.microsoft.com/office/powerpoint/2010/main" val="229760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13</a:t>
            </a:fld>
            <a:endParaRPr lang="en-GB"/>
          </a:p>
        </p:txBody>
      </p:sp>
    </p:spTree>
    <p:extLst>
      <p:ext uri="{BB962C8B-B14F-4D97-AF65-F5344CB8AC3E}">
        <p14:creationId xmlns:p14="http://schemas.microsoft.com/office/powerpoint/2010/main" val="343589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briefly to each of these high profile people who have a LinkedIn profile:</a:t>
            </a:r>
          </a:p>
          <a:p>
            <a:pPr marL="228600" indent="-228600">
              <a:buAutoNum type="arabicParenR"/>
            </a:pPr>
            <a:r>
              <a:rPr lang="en-GB" dirty="0"/>
              <a:t>Helena </a:t>
            </a:r>
            <a:r>
              <a:rPr lang="en-GB" dirty="0" err="1"/>
              <a:t>Helmersson</a:t>
            </a:r>
            <a:r>
              <a:rPr lang="en-GB" dirty="0"/>
              <a:t>, CEO of H&amp;M Group (a fashion chain students will hopefully have heard of!) https://www.linkedin.com/in/helenahelmersson/ </a:t>
            </a:r>
          </a:p>
          <a:p>
            <a:pPr marL="228600" indent="-228600">
              <a:buAutoNum type="arabicParenR"/>
            </a:pPr>
            <a:r>
              <a:rPr lang="en-GB" dirty="0"/>
              <a:t>Bill Gates, co-founder of Microsoft and now Co-Chair of the Bill &amp; Melinda Gates Foundation https://www.linkedin.com/in/williamhgates/</a:t>
            </a:r>
          </a:p>
          <a:p>
            <a:pPr marL="228600" indent="-228600">
              <a:buAutoNum type="arabicParenR"/>
            </a:pPr>
            <a:r>
              <a:rPr lang="en-GB" dirty="0"/>
              <a:t>Barack Obama – needs no introduction https://www.linkedin.com/in/barackobama/</a:t>
            </a:r>
          </a:p>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14</a:t>
            </a:fld>
            <a:endParaRPr lang="en-GB"/>
          </a:p>
        </p:txBody>
      </p:sp>
    </p:spTree>
    <p:extLst>
      <p:ext uri="{BB962C8B-B14F-4D97-AF65-F5344CB8AC3E}">
        <p14:creationId xmlns:p14="http://schemas.microsoft.com/office/powerpoint/2010/main" val="157478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Presenters: please add a screenshot of your own LinkedIn profile and add a link through to it. Talk students through your own profile, highlighting career pathway, skills etc.</a:t>
            </a:r>
          </a:p>
          <a:p>
            <a:endParaRPr lang="en-GB" dirty="0"/>
          </a:p>
        </p:txBody>
      </p:sp>
      <p:sp>
        <p:nvSpPr>
          <p:cNvPr id="4" name="Slide Number Placeholder 3"/>
          <p:cNvSpPr>
            <a:spLocks noGrp="1"/>
          </p:cNvSpPr>
          <p:nvPr>
            <p:ph type="sldNum" sz="quarter" idx="5"/>
          </p:nvPr>
        </p:nvSpPr>
        <p:spPr/>
        <p:txBody>
          <a:bodyPr/>
          <a:lstStyle/>
          <a:p>
            <a:fld id="{EA8E19E1-AA2F-43D4-8A0F-9177AB7C23E6}" type="slidenum">
              <a:rPr lang="en-GB" smtClean="0"/>
              <a:t>15</a:t>
            </a:fld>
            <a:endParaRPr lang="en-GB"/>
          </a:p>
        </p:txBody>
      </p:sp>
    </p:spTree>
    <p:extLst>
      <p:ext uri="{BB962C8B-B14F-4D97-AF65-F5344CB8AC3E}">
        <p14:creationId xmlns:p14="http://schemas.microsoft.com/office/powerpoint/2010/main" val="257706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there’s time at the end of the lesson, students can explore LinkedIn for themselves, if they have mobiles/laptops in lesson. </a:t>
            </a:r>
          </a:p>
        </p:txBody>
      </p:sp>
      <p:sp>
        <p:nvSpPr>
          <p:cNvPr id="4" name="Slide Number Placeholder 3"/>
          <p:cNvSpPr>
            <a:spLocks noGrp="1"/>
          </p:cNvSpPr>
          <p:nvPr>
            <p:ph type="sldNum" sz="quarter" idx="5"/>
          </p:nvPr>
        </p:nvSpPr>
        <p:spPr/>
        <p:txBody>
          <a:bodyPr/>
          <a:lstStyle/>
          <a:p>
            <a:fld id="{EA8E19E1-AA2F-43D4-8A0F-9177AB7C23E6}" type="slidenum">
              <a:rPr lang="en-GB" smtClean="0"/>
              <a:t>16</a:t>
            </a:fld>
            <a:endParaRPr lang="en-GB"/>
          </a:p>
        </p:txBody>
      </p:sp>
    </p:spTree>
    <p:extLst>
      <p:ext uri="{BB962C8B-B14F-4D97-AF65-F5344CB8AC3E}">
        <p14:creationId xmlns:p14="http://schemas.microsoft.com/office/powerpoint/2010/main" val="124349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E2DB3-554B-46E1-871A-2BB63656624C}"/>
              </a:ext>
            </a:extLst>
          </p:cNvPr>
          <p:cNvSpPr/>
          <p:nvPr userDrawn="1"/>
        </p:nvSpPr>
        <p:spPr>
          <a:xfrm>
            <a:off x="0" y="0"/>
            <a:ext cx="12191999" cy="5845365"/>
          </a:xfrm>
          <a:prstGeom prst="rect">
            <a:avLst/>
          </a:prstGeom>
          <a:gradFill flip="none" rotWithShape="1">
            <a:gsLst>
              <a:gs pos="38000">
                <a:schemeClr val="accent2">
                  <a:lumMod val="89000"/>
                </a:schemeClr>
              </a:gs>
              <a:gs pos="0">
                <a:schemeClr val="accent3"/>
              </a:gs>
              <a:gs pos="70000">
                <a:schemeClr val="accent2">
                  <a:lumMod val="75000"/>
                </a:schemeClr>
              </a:gs>
              <a:gs pos="96000">
                <a:schemeClr val="accent2">
                  <a:lumMod val="7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EF2A483-04F2-45EA-BE92-5749F3EE10EA}"/>
              </a:ext>
            </a:extLst>
          </p:cNvPr>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EB48AF9-7AB9-4EF9-80BF-39C0741DC1F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2" descr="Linkedin Logo transparent PNG - StickPNG">
            <a:extLst>
              <a:ext uri="{FF2B5EF4-FFF2-40B4-BE49-F238E27FC236}">
                <a16:creationId xmlns:a16="http://schemas.microsoft.com/office/drawing/2014/main" id="{D37A4E2D-F9CB-4C34-96B5-658455196107}"/>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5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F0A6-9B60-4DBA-8A7B-A13CC81F5A5A}"/>
              </a:ext>
            </a:extLst>
          </p:cNvPr>
          <p:cNvSpPr>
            <a:spLocks noGrp="1"/>
          </p:cNvSpPr>
          <p:nvPr>
            <p:ph type="title"/>
          </p:nvPr>
        </p:nvSpPr>
        <p:spPr>
          <a:xfrm>
            <a:off x="839788" y="648392"/>
            <a:ext cx="3932237" cy="1292629"/>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6D1DFF-7A1B-4B80-8BC6-4A0276E65B7A}"/>
              </a:ext>
            </a:extLst>
          </p:cNvPr>
          <p:cNvSpPr>
            <a:spLocks noGrp="1"/>
          </p:cNvSpPr>
          <p:nvPr>
            <p:ph idx="1"/>
          </p:nvPr>
        </p:nvSpPr>
        <p:spPr>
          <a:xfrm>
            <a:off x="5183188" y="87104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BA2EC080-DB0A-4FF8-B2AA-6EF57A2CDC60}"/>
              </a:ext>
            </a:extLst>
          </p:cNvPr>
          <p:cNvSpPr>
            <a:spLocks noGrp="1"/>
          </p:cNvSpPr>
          <p:nvPr>
            <p:ph type="body" sz="half" idx="2"/>
          </p:nvPr>
        </p:nvSpPr>
        <p:spPr>
          <a:xfrm>
            <a:off x="839788" y="194102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Picture 2" descr="Linkedin Logo transparent PNG - StickPNG">
            <a:extLst>
              <a:ext uri="{FF2B5EF4-FFF2-40B4-BE49-F238E27FC236}">
                <a16:creationId xmlns:a16="http://schemas.microsoft.com/office/drawing/2014/main" id="{46EE9D68-F262-47DE-B7FA-A13BC7F84C7C}"/>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FB75-9B2D-4F49-AFFC-AE2A84CD9772}"/>
              </a:ext>
            </a:extLst>
          </p:cNvPr>
          <p:cNvSpPr>
            <a:spLocks noGrp="1"/>
          </p:cNvSpPr>
          <p:nvPr>
            <p:ph type="title"/>
          </p:nvPr>
        </p:nvSpPr>
        <p:spPr>
          <a:xfrm>
            <a:off x="839788" y="374073"/>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BD55BB-8FAB-4410-BD96-D6537F178C93}"/>
              </a:ext>
            </a:extLst>
          </p:cNvPr>
          <p:cNvSpPr>
            <a:spLocks noGrp="1"/>
          </p:cNvSpPr>
          <p:nvPr>
            <p:ph type="pic" idx="1"/>
          </p:nvPr>
        </p:nvSpPr>
        <p:spPr>
          <a:xfrm>
            <a:off x="5183188" y="90430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9C3F14DF-7A76-43D8-894F-4F6E129C195D}"/>
              </a:ext>
            </a:extLst>
          </p:cNvPr>
          <p:cNvSpPr>
            <a:spLocks noGrp="1"/>
          </p:cNvSpPr>
          <p:nvPr>
            <p:ph type="body" sz="half" idx="2"/>
          </p:nvPr>
        </p:nvSpPr>
        <p:spPr>
          <a:xfrm>
            <a:off x="839788" y="1974273"/>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Picture 2" descr="Linkedin Logo transparent PNG - StickPNG">
            <a:extLst>
              <a:ext uri="{FF2B5EF4-FFF2-40B4-BE49-F238E27FC236}">
                <a16:creationId xmlns:a16="http://schemas.microsoft.com/office/drawing/2014/main" id="{008838BE-8C23-429E-90EA-83985A23F40C}"/>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6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D66B-EEF6-4E18-98A3-7BD0FE24C5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35A750-50BD-4EDB-81E8-291C814DF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2" descr="Linkedin Logo transparent PNG - StickPNG">
            <a:extLst>
              <a:ext uri="{FF2B5EF4-FFF2-40B4-BE49-F238E27FC236}">
                <a16:creationId xmlns:a16="http://schemas.microsoft.com/office/drawing/2014/main" id="{9931BB27-1872-4E9E-A197-00F1234509E3}"/>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5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E5C7A-F4BA-46B2-8D33-25FE9F6D4AE1}"/>
              </a:ext>
            </a:extLst>
          </p:cNvPr>
          <p:cNvSpPr>
            <a:spLocks noGrp="1"/>
          </p:cNvSpPr>
          <p:nvPr>
            <p:ph type="title" orient="vert"/>
          </p:nvPr>
        </p:nvSpPr>
        <p:spPr>
          <a:xfrm>
            <a:off x="8724901" y="565265"/>
            <a:ext cx="2628900" cy="5228706"/>
          </a:xfrm>
        </p:spPr>
        <p:txBody>
          <a:bodyPr vert="eaVert"/>
          <a:lstStyle>
            <a:lvl1pPr>
              <a:defRPr lang="en-GB" dirty="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80400DDD-00C9-4A25-BAA7-13B9FE36A084}"/>
              </a:ext>
            </a:extLst>
          </p:cNvPr>
          <p:cNvSpPr>
            <a:spLocks noGrp="1"/>
          </p:cNvSpPr>
          <p:nvPr>
            <p:ph type="body" orient="vert" idx="1"/>
          </p:nvPr>
        </p:nvSpPr>
        <p:spPr>
          <a:xfrm>
            <a:off x="838201" y="565265"/>
            <a:ext cx="7734300" cy="522870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860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E2DB3-554B-46E1-871A-2BB63656624C}"/>
              </a:ext>
            </a:extLst>
          </p:cNvPr>
          <p:cNvSpPr/>
          <p:nvPr userDrawn="1"/>
        </p:nvSpPr>
        <p:spPr>
          <a:xfrm>
            <a:off x="-25400" y="0"/>
            <a:ext cx="12217399" cy="6858000"/>
          </a:xfrm>
          <a:prstGeom prst="rect">
            <a:avLst/>
          </a:prstGeom>
          <a:gradFill flip="none" rotWithShape="1">
            <a:gsLst>
              <a:gs pos="38000">
                <a:schemeClr val="accent2">
                  <a:lumMod val="89000"/>
                </a:schemeClr>
              </a:gs>
              <a:gs pos="0">
                <a:schemeClr val="accent3"/>
              </a:gs>
              <a:gs pos="70000">
                <a:schemeClr val="accent2">
                  <a:lumMod val="75000"/>
                </a:schemeClr>
              </a:gs>
              <a:gs pos="96000">
                <a:schemeClr val="accent2">
                  <a:lumMod val="7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2384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A1330-F34F-49F9-8FF6-2E20AB3F0284}"/>
              </a:ext>
            </a:extLst>
          </p:cNvPr>
          <p:cNvSpPr/>
          <p:nvPr userDrawn="1"/>
        </p:nvSpPr>
        <p:spPr>
          <a:xfrm>
            <a:off x="0" y="0"/>
            <a:ext cx="12191999" cy="5845365"/>
          </a:xfrm>
          <a:prstGeom prst="rect">
            <a:avLst/>
          </a:prstGeom>
          <a:gradFill flip="none" rotWithShape="1">
            <a:gsLst>
              <a:gs pos="38000">
                <a:schemeClr val="accent2">
                  <a:lumMod val="89000"/>
                </a:schemeClr>
              </a:gs>
              <a:gs pos="0">
                <a:schemeClr val="accent3"/>
              </a:gs>
              <a:gs pos="70000">
                <a:schemeClr val="accent2">
                  <a:lumMod val="75000"/>
                </a:schemeClr>
              </a:gs>
              <a:gs pos="96000">
                <a:schemeClr val="accent2">
                  <a:lumMod val="7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05A2484-6147-45F1-8C85-53E62E2714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F9823F-CD4B-4927-80BB-BE954DC45E1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2" descr="Linkedin Logo transparent PNG - StickPNG">
            <a:extLst>
              <a:ext uri="{FF2B5EF4-FFF2-40B4-BE49-F238E27FC236}">
                <a16:creationId xmlns:a16="http://schemas.microsoft.com/office/drawing/2014/main" id="{486C8ECD-3466-455A-BE69-80A7313F7F40}"/>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1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2484-6147-45F1-8C85-53E62E2714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F9823F-CD4B-4927-80BB-BE954DC45E1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2" descr="Linkedin Logo transparent PNG - StickPNG">
            <a:extLst>
              <a:ext uri="{FF2B5EF4-FFF2-40B4-BE49-F238E27FC236}">
                <a16:creationId xmlns:a16="http://schemas.microsoft.com/office/drawing/2014/main" id="{0FB8FBB5-8D49-47D0-80BD-73DF8AA037A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5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BFEE-72E3-41A0-9471-C92732D06572}"/>
              </a:ext>
            </a:extLst>
          </p:cNvPr>
          <p:cNvSpPr>
            <a:spLocks noGrp="1"/>
          </p:cNvSpPr>
          <p:nvPr>
            <p:ph type="title"/>
          </p:nvPr>
        </p:nvSpPr>
        <p:spPr>
          <a:xfrm>
            <a:off x="831851" y="1244227"/>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E5C9D6-D122-4453-AC39-D5A1EDC71AE6}"/>
              </a:ext>
            </a:extLst>
          </p:cNvPr>
          <p:cNvSpPr>
            <a:spLocks noGrp="1"/>
          </p:cNvSpPr>
          <p:nvPr>
            <p:ph type="body" idx="1"/>
          </p:nvPr>
        </p:nvSpPr>
        <p:spPr>
          <a:xfrm>
            <a:off x="831851" y="4123952"/>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4" name="Picture 2" descr="Linkedin Logo transparent PNG - StickPNG">
            <a:extLst>
              <a:ext uri="{FF2B5EF4-FFF2-40B4-BE49-F238E27FC236}">
                <a16:creationId xmlns:a16="http://schemas.microsoft.com/office/drawing/2014/main" id="{DCA62B42-B732-44E9-B15C-66F3A7A1DA7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7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4BB2-408E-41B5-9580-59281DC8BA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54EA63-DC63-43BD-B9BB-EB809672D205}"/>
              </a:ext>
            </a:extLst>
          </p:cNvPr>
          <p:cNvSpPr>
            <a:spLocks noGrp="1"/>
          </p:cNvSpPr>
          <p:nvPr>
            <p:ph sz="half" idx="1"/>
          </p:nvPr>
        </p:nvSpPr>
        <p:spPr>
          <a:xfrm>
            <a:off x="838200" y="1825627"/>
            <a:ext cx="5181600" cy="3868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8F8DC2-BA55-484D-AB5C-E85B63D3D564}"/>
              </a:ext>
            </a:extLst>
          </p:cNvPr>
          <p:cNvSpPr>
            <a:spLocks noGrp="1"/>
          </p:cNvSpPr>
          <p:nvPr>
            <p:ph sz="half" idx="2"/>
          </p:nvPr>
        </p:nvSpPr>
        <p:spPr>
          <a:xfrm>
            <a:off x="6172200" y="1825627"/>
            <a:ext cx="5181600" cy="3868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B770DA90-307E-4E15-8261-6064040F80C6}"/>
              </a:ext>
            </a:extLst>
          </p:cNvPr>
          <p:cNvSpPr/>
          <p:nvPr userDrawn="1"/>
        </p:nvSpPr>
        <p:spPr>
          <a:xfrm>
            <a:off x="0" y="0"/>
            <a:ext cx="8357616" cy="5833872"/>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9372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6A62-1D6C-450A-A49F-BFC0D0A19E83}"/>
              </a:ext>
            </a:extLst>
          </p:cNvPr>
          <p:cNvSpPr>
            <a:spLocks noGrp="1"/>
          </p:cNvSpPr>
          <p:nvPr>
            <p:ph type="title"/>
          </p:nvPr>
        </p:nvSpPr>
        <p:spPr>
          <a:xfrm>
            <a:off x="839788" y="731521"/>
            <a:ext cx="10515600" cy="959169"/>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BE0EF39-873D-4371-8E3A-9D905AD358A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57836-C175-4167-9445-69725FD7C68A}"/>
              </a:ext>
            </a:extLst>
          </p:cNvPr>
          <p:cNvSpPr>
            <a:spLocks noGrp="1"/>
          </p:cNvSpPr>
          <p:nvPr>
            <p:ph sz="half" idx="2"/>
          </p:nvPr>
        </p:nvSpPr>
        <p:spPr>
          <a:xfrm>
            <a:off x="839789" y="2505075"/>
            <a:ext cx="5157787" cy="33138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8659077-A6D3-4527-A947-50301046FC1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FB5D7-8338-4F46-8ECB-913AF95DE048}"/>
              </a:ext>
            </a:extLst>
          </p:cNvPr>
          <p:cNvSpPr>
            <a:spLocks noGrp="1"/>
          </p:cNvSpPr>
          <p:nvPr>
            <p:ph sz="quarter" idx="4"/>
          </p:nvPr>
        </p:nvSpPr>
        <p:spPr>
          <a:xfrm>
            <a:off x="6172201" y="2505075"/>
            <a:ext cx="5183188" cy="3313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3">
            <a:extLst>
              <a:ext uri="{FF2B5EF4-FFF2-40B4-BE49-F238E27FC236}">
                <a16:creationId xmlns:a16="http://schemas.microsoft.com/office/drawing/2014/main" id="{94FB3D3D-7466-4B4C-90E2-1EB25226EEC2}"/>
              </a:ext>
            </a:extLst>
          </p:cNvPr>
          <p:cNvSpPr/>
          <p:nvPr userDrawn="1"/>
        </p:nvSpPr>
        <p:spPr>
          <a:xfrm rot="10800000">
            <a:off x="3834384" y="-14963"/>
            <a:ext cx="8357616" cy="5833872"/>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2701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1F4A-1B07-405F-838B-CDE527BEEDA0}"/>
              </a:ext>
            </a:extLst>
          </p:cNvPr>
          <p:cNvSpPr>
            <a:spLocks noGrp="1"/>
          </p:cNvSpPr>
          <p:nvPr>
            <p:ph type="title"/>
          </p:nvPr>
        </p:nvSpPr>
        <p:spPr/>
        <p:txBody>
          <a:bodyPr/>
          <a:lstStyle/>
          <a:p>
            <a:r>
              <a:rPr lang="en-US"/>
              <a:t>Click to edit Master title style</a:t>
            </a:r>
            <a:endParaRPr lang="en-GB"/>
          </a:p>
        </p:txBody>
      </p:sp>
      <p:pic>
        <p:nvPicPr>
          <p:cNvPr id="3" name="Picture 2" descr="Linkedin Logo transparent PNG - StickPNG">
            <a:extLst>
              <a:ext uri="{FF2B5EF4-FFF2-40B4-BE49-F238E27FC236}">
                <a16:creationId xmlns:a16="http://schemas.microsoft.com/office/drawing/2014/main" id="{68D41BD3-4729-4F04-B53B-6FD875C2578B}"/>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9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inkedin Logo transparent PNG - StickPNG">
            <a:extLst>
              <a:ext uri="{FF2B5EF4-FFF2-40B4-BE49-F238E27FC236}">
                <a16:creationId xmlns:a16="http://schemas.microsoft.com/office/drawing/2014/main" id="{73C200CC-9825-4221-BA98-407C68B8F1AB}"/>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235948" y="373146"/>
            <a:ext cx="2541658" cy="69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7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5209DB-3681-482E-858A-AE12B81C650A}"/>
              </a:ext>
            </a:extLst>
          </p:cNvPr>
          <p:cNvSpPr>
            <a:spLocks noGrp="1"/>
          </p:cNvSpPr>
          <p:nvPr>
            <p:ph type="title"/>
          </p:nvPr>
        </p:nvSpPr>
        <p:spPr>
          <a:xfrm>
            <a:off x="838200" y="754321"/>
            <a:ext cx="10515600" cy="93636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7D6729F-0C21-41FA-A1C9-0CFBDD0BA89E}"/>
              </a:ext>
            </a:extLst>
          </p:cNvPr>
          <p:cNvSpPr>
            <a:spLocks noGrp="1"/>
          </p:cNvSpPr>
          <p:nvPr>
            <p:ph type="body" idx="1"/>
          </p:nvPr>
        </p:nvSpPr>
        <p:spPr>
          <a:xfrm>
            <a:off x="838200" y="1825627"/>
            <a:ext cx="10515600" cy="4014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Graphic 3">
            <a:extLst>
              <a:ext uri="{FF2B5EF4-FFF2-40B4-BE49-F238E27FC236}">
                <a16:creationId xmlns:a16="http://schemas.microsoft.com/office/drawing/2014/main" id="{3007ACE3-1CAD-46F0-B641-86C07854CF10}"/>
              </a:ext>
            </a:extLst>
          </p:cNvPr>
          <p:cNvPicPr>
            <a:picLocks noChangeAspect="1"/>
          </p:cNvPicPr>
          <p:nvPr userDrawn="1"/>
        </p:nvPicPr>
        <p:blipFill>
          <a:blip r:embed="rId15">
            <a:extLst>
              <a:ext uri="{28A0092B-C50C-407E-A947-70E740481C1C}">
                <a14:useLocalDpi xmlns:a14="http://schemas.microsoft.com/office/drawing/2010/main"/>
              </a:ext>
            </a:extLst>
          </a:blip>
          <a:srcRect/>
          <a:stretch/>
        </p:blipFill>
        <p:spPr>
          <a:xfrm>
            <a:off x="0" y="5839968"/>
            <a:ext cx="12192000" cy="1018032"/>
          </a:xfrm>
          <a:prstGeom prst="rect">
            <a:avLst/>
          </a:prstGeom>
        </p:spPr>
      </p:pic>
    </p:spTree>
    <p:extLst>
      <p:ext uri="{BB962C8B-B14F-4D97-AF65-F5344CB8AC3E}">
        <p14:creationId xmlns:p14="http://schemas.microsoft.com/office/powerpoint/2010/main" val="2023897397"/>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86" r:id="rId3"/>
    <p:sldLayoutId id="214748369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landmarksignsincblog.wordpress.com/a-southern-california-sign-tour-by-landmark-signs/"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landmarksignsincblog.wordpress.com/a-southern-california-sign-tour-by-landmark-signs/" TargetMode="External"/><Relationship Id="rId5" Type="http://schemas.openxmlformats.org/officeDocument/2006/relationships/image" Target="../media/image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linkedin.com/in/barackobama/" TargetMode="External"/><Relationship Id="rId7" Type="http://schemas.openxmlformats.org/officeDocument/2006/relationships/hyperlink" Target="https://www.linkedin.com/in/helenahelmerss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www.linkedin.com/in/williamhgates/"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ideo" Target="https://www.youtube.com/embed/B8WZxYFaSmI?feature=oembed"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www.linkedin.com/" TargetMode="External"/><Relationship Id="rId4" Type="http://schemas.openxmlformats.org/officeDocument/2006/relationships/hyperlink" Target="https://landmarksignsincblog.wordpress.com/a-southern-california-sign-tour-by-landmark-sig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hyperlink" Target="https://landmarksignsincblog.wordpress.com/a-southern-california-sign-tour-by-landmark-sign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hyperlink" Target="https://www.indeed.com/career-advice/resumes-cover-letters/skills-employers-look-for" TargetMode="External"/><Relationship Id="rId4" Type="http://schemas.openxmlformats.org/officeDocument/2006/relationships/hyperlink" Target="http://www.prospects.ac.uk/careers-advice/applying-for-jobs/what-skills-do-employers-wa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YWp6AN00D_c?feature=oembed" TargetMode="Externa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university.linkedin.com/content/dam/university/global/en_US/site/pdf/TipSheet_BuildingaGreatProfile.pdf"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university.linkedin.com/content/dam/university/global/en_US/site/pdf/LinkedIn%20Profile%20Checklist%20-%20High%20School%20Students.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landmarksignsincblog.wordpress.com/a-southern-california-sign-tour-by-landmark-sign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www.linkedin.com/in/drnoelyeo/detail/recent-activity/shares/" TargetMode="External"/><Relationship Id="rId7" Type="http://schemas.openxmlformats.org/officeDocument/2006/relationships/hyperlink" Target="https://www.linkedin.com/pulse/linkedin-top-voices-2020-meet-professionals-driving-todays-roth/"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hyperlink" Target="https://www.linkedin.com/posts/adriennetom_common-resume-mistakes-activity-6719299568569335808-iF98" TargetMode="External"/><Relationship Id="rId5" Type="http://schemas.openxmlformats.org/officeDocument/2006/relationships/hyperlink" Target="https://www.linkedin.com/in/adriennetom/detail/recent-activity/shares/" TargetMode="External"/><Relationship Id="rId4" Type="http://schemas.openxmlformats.org/officeDocument/2006/relationships/hyperlink" Target="https://www.linkedin.com/posts/drnoelyeo_sgunited-oursg-activity-6671345844068986880-bSOX"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landmarksignsincblog.wordpress.com/a-southern-california-sign-tour-by-landmark-signs/" TargetMode="Externa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niversity.linkedin.com/linkedin-for-student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landmarksignsincblog.wordpress.com/a-southern-california-sign-tour-by-landmark-signs/"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CE96A5-7579-46AA-A701-508E7C00991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024147" y="497147"/>
            <a:ext cx="3100605" cy="720201"/>
          </a:xfrm>
          <a:prstGeom prst="rect">
            <a:avLst/>
          </a:prstGeom>
        </p:spPr>
      </p:pic>
      <p:pic>
        <p:nvPicPr>
          <p:cNvPr id="7" name="Picture 6">
            <a:extLst>
              <a:ext uri="{FF2B5EF4-FFF2-40B4-BE49-F238E27FC236}">
                <a16:creationId xmlns:a16="http://schemas.microsoft.com/office/drawing/2014/main" id="{D76BEA99-3F70-4371-960A-7A0825FDFB60}"/>
              </a:ext>
            </a:extLst>
          </p:cNvPr>
          <p:cNvPicPr>
            <a:picLocks noChangeAspect="1"/>
          </p:cNvPicPr>
          <p:nvPr/>
        </p:nvPicPr>
        <p:blipFill>
          <a:blip r:embed="rId4"/>
          <a:stretch>
            <a:fillRect/>
          </a:stretch>
        </p:blipFill>
        <p:spPr>
          <a:xfrm>
            <a:off x="8766313" y="1474521"/>
            <a:ext cx="2080928" cy="777916"/>
          </a:xfrm>
          <a:prstGeom prst="rect">
            <a:avLst/>
          </a:prstGeom>
        </p:spPr>
      </p:pic>
      <p:sp>
        <p:nvSpPr>
          <p:cNvPr id="2" name="Title 1">
            <a:extLst>
              <a:ext uri="{FF2B5EF4-FFF2-40B4-BE49-F238E27FC236}">
                <a16:creationId xmlns:a16="http://schemas.microsoft.com/office/drawing/2014/main" id="{503ADE23-6F2C-4AEB-BD62-322D7A6AA86F}"/>
              </a:ext>
            </a:extLst>
          </p:cNvPr>
          <p:cNvSpPr>
            <a:spLocks noGrp="1"/>
          </p:cNvSpPr>
          <p:nvPr>
            <p:ph type="title"/>
          </p:nvPr>
        </p:nvSpPr>
        <p:spPr>
          <a:xfrm>
            <a:off x="838200" y="754320"/>
            <a:ext cx="10515600" cy="1710583"/>
          </a:xfrm>
        </p:spPr>
        <p:txBody>
          <a:bodyPr>
            <a:normAutofit/>
          </a:bodyPr>
          <a:lstStyle/>
          <a:p>
            <a:r>
              <a:rPr lang="en-GB" sz="4400" b="1" dirty="0">
                <a:solidFill>
                  <a:schemeClr val="bg1"/>
                </a:solidFill>
              </a:rPr>
              <a:t>LinkedIn for </a:t>
            </a:r>
            <a:br>
              <a:rPr lang="en-GB" sz="4400" b="1" dirty="0">
                <a:solidFill>
                  <a:schemeClr val="bg1"/>
                </a:solidFill>
              </a:rPr>
            </a:br>
            <a:r>
              <a:rPr lang="en-GB" sz="4400" b="1" dirty="0">
                <a:solidFill>
                  <a:schemeClr val="bg1"/>
                </a:solidFill>
              </a:rPr>
              <a:t>Sixth Formers</a:t>
            </a:r>
          </a:p>
        </p:txBody>
      </p:sp>
      <p:pic>
        <p:nvPicPr>
          <p:cNvPr id="5" name="Picture 4" descr="A picture containing shirt&#10;&#10;Description automatically generated">
            <a:extLst>
              <a:ext uri="{FF2B5EF4-FFF2-40B4-BE49-F238E27FC236}">
                <a16:creationId xmlns:a16="http://schemas.microsoft.com/office/drawing/2014/main" id="{96D354DF-D145-493D-B1C7-F4855CD7FFB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9974" r="7214" b="4729"/>
          <a:stretch/>
        </p:blipFill>
        <p:spPr>
          <a:xfrm>
            <a:off x="8434047" y="2368978"/>
            <a:ext cx="2827825" cy="3229316"/>
          </a:xfrm>
          <a:prstGeom prst="rect">
            <a:avLst/>
          </a:prstGeom>
        </p:spPr>
      </p:pic>
      <p:sp>
        <p:nvSpPr>
          <p:cNvPr id="3" name="Content Placeholder 2">
            <a:extLst>
              <a:ext uri="{FF2B5EF4-FFF2-40B4-BE49-F238E27FC236}">
                <a16:creationId xmlns:a16="http://schemas.microsoft.com/office/drawing/2014/main" id="{260BEFDF-2E30-4700-ABC6-0A6BE9E30E17}"/>
              </a:ext>
            </a:extLst>
          </p:cNvPr>
          <p:cNvSpPr>
            <a:spLocks noGrp="1"/>
          </p:cNvSpPr>
          <p:nvPr>
            <p:ph sz="half" idx="1"/>
          </p:nvPr>
        </p:nvSpPr>
        <p:spPr>
          <a:xfrm>
            <a:off x="838200" y="2464903"/>
            <a:ext cx="5181600" cy="3229316"/>
          </a:xfrm>
        </p:spPr>
        <p:txBody>
          <a:bodyPr>
            <a:normAutofit lnSpcReduction="10000"/>
          </a:bodyPr>
          <a:lstStyle/>
          <a:p>
            <a:pPr marL="0" indent="0">
              <a:buNone/>
            </a:pPr>
            <a:r>
              <a:rPr lang="en-GB" sz="3300" b="1" dirty="0">
                <a:solidFill>
                  <a:schemeClr val="bg1"/>
                </a:solidFill>
                <a:latin typeface="+mj-lt"/>
              </a:rPr>
              <a:t>How to kick start your </a:t>
            </a:r>
            <a:br>
              <a:rPr lang="en-GB" sz="3300" b="1" dirty="0">
                <a:solidFill>
                  <a:schemeClr val="bg1"/>
                </a:solidFill>
                <a:latin typeface="+mj-lt"/>
              </a:rPr>
            </a:br>
            <a:r>
              <a:rPr lang="en-GB" sz="3300" b="1" dirty="0">
                <a:solidFill>
                  <a:schemeClr val="bg1"/>
                </a:solidFill>
                <a:latin typeface="+mj-lt"/>
              </a:rPr>
              <a:t>career online</a:t>
            </a:r>
          </a:p>
          <a:p>
            <a:pPr marL="0" indent="0">
              <a:buNone/>
            </a:pPr>
            <a:endParaRPr lang="en-GB" dirty="0">
              <a:latin typeface="+mj-lt"/>
            </a:endParaRPr>
          </a:p>
          <a:p>
            <a:r>
              <a:rPr lang="en-US" dirty="0">
                <a:solidFill>
                  <a:schemeClr val="bg1"/>
                </a:solidFill>
                <a:latin typeface="+mj-lt"/>
                <a:ea typeface="Arial" charset="0"/>
                <a:cs typeface="Arial"/>
              </a:rPr>
              <a:t>INSERT NAME</a:t>
            </a:r>
          </a:p>
          <a:p>
            <a:r>
              <a:rPr lang="en-US" dirty="0">
                <a:solidFill>
                  <a:schemeClr val="bg1"/>
                </a:solidFill>
                <a:latin typeface="+mj-lt"/>
                <a:ea typeface="Arial" charset="0"/>
                <a:cs typeface="Arial"/>
              </a:rPr>
              <a:t>INSERT JOB TITLE</a:t>
            </a:r>
          </a:p>
          <a:p>
            <a:r>
              <a:rPr lang="en-US" dirty="0">
                <a:solidFill>
                  <a:schemeClr val="bg1"/>
                </a:solidFill>
                <a:latin typeface="+mj-lt"/>
                <a:ea typeface="Arial" charset="0"/>
                <a:cs typeface="Arial"/>
              </a:rPr>
              <a:t>INSERT COMPANY</a:t>
            </a:r>
          </a:p>
          <a:p>
            <a:endParaRPr lang="en-US" dirty="0">
              <a:solidFill>
                <a:schemeClr val="bg1"/>
              </a:solidFill>
              <a:latin typeface="+mj-lt"/>
              <a:ea typeface="Arial" charset="0"/>
              <a:cs typeface="Arial"/>
            </a:endParaRPr>
          </a:p>
          <a:p>
            <a:r>
              <a:rPr lang="en-US" dirty="0">
                <a:solidFill>
                  <a:schemeClr val="bg1"/>
                </a:solidFill>
                <a:latin typeface="+mj-lt"/>
                <a:ea typeface="Arial" charset="0"/>
                <a:cs typeface="Arial"/>
              </a:rPr>
              <a:t>Enterprise Adviser, INSERT SCHOOL</a:t>
            </a:r>
          </a:p>
        </p:txBody>
      </p:sp>
    </p:spTree>
    <p:extLst>
      <p:ext uri="{BB962C8B-B14F-4D97-AF65-F5344CB8AC3E}">
        <p14:creationId xmlns:p14="http://schemas.microsoft.com/office/powerpoint/2010/main" val="29621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B8F1F-53F5-4A85-B1A2-EFB8DE9718F3}"/>
              </a:ext>
            </a:extLst>
          </p:cNvPr>
          <p:cNvSpPr>
            <a:spLocks noGrp="1"/>
          </p:cNvSpPr>
          <p:nvPr>
            <p:ph type="title"/>
          </p:nvPr>
        </p:nvSpPr>
        <p:spPr/>
        <p:txBody>
          <a:bodyPr>
            <a:normAutofit/>
          </a:bodyPr>
          <a:lstStyle/>
          <a:p>
            <a:r>
              <a:rPr lang="en-GB" sz="4400" b="1" dirty="0">
                <a:solidFill>
                  <a:schemeClr val="bg1"/>
                </a:solidFill>
              </a:rPr>
              <a:t>LinkedIn: what’s in it for you?</a:t>
            </a:r>
          </a:p>
        </p:txBody>
      </p:sp>
      <p:sp>
        <p:nvSpPr>
          <p:cNvPr id="5" name="Content Placeholder 4">
            <a:extLst>
              <a:ext uri="{FF2B5EF4-FFF2-40B4-BE49-F238E27FC236}">
                <a16:creationId xmlns:a16="http://schemas.microsoft.com/office/drawing/2014/main" id="{9C63310E-5458-4A28-B1B2-E1A2221D264D}"/>
              </a:ext>
            </a:extLst>
          </p:cNvPr>
          <p:cNvSpPr>
            <a:spLocks noGrp="1"/>
          </p:cNvSpPr>
          <p:nvPr>
            <p:ph idx="1"/>
          </p:nvPr>
        </p:nvSpPr>
        <p:spPr>
          <a:xfrm>
            <a:off x="6368143" y="1825627"/>
            <a:ext cx="5257800" cy="4014342"/>
          </a:xfrm>
        </p:spPr>
        <p:txBody>
          <a:bodyPr>
            <a:noAutofit/>
          </a:bodyPr>
          <a:lstStyle/>
          <a:p>
            <a:pPr marL="285750" indent="-285750">
              <a:spcAft>
                <a:spcPts val="1200"/>
              </a:spcAft>
              <a:buBlip>
                <a:blip r:embed="rId2">
                  <a:extLst>
                    <a:ext uri="{837473B0-CC2E-450A-ABE3-18F120FF3D39}">
                      <a1611:picAttrSrcUrl xmlns:a1611="http://schemas.microsoft.com/office/drawing/2016/11/main" r:id="rId3"/>
                    </a:ext>
                  </a:extLst>
                </a:blip>
              </a:buBlip>
            </a:pPr>
            <a:r>
              <a:rPr lang="en-GB" b="1" i="0" dirty="0">
                <a:solidFill>
                  <a:schemeClr val="bg1"/>
                </a:solidFill>
                <a:effectLst/>
                <a:latin typeface="+mj-lt"/>
              </a:rPr>
              <a:t>Get insider info: </a:t>
            </a:r>
            <a:r>
              <a:rPr lang="en-GB" b="0" i="0" dirty="0">
                <a:solidFill>
                  <a:schemeClr val="bg1"/>
                </a:solidFill>
                <a:effectLst/>
                <a:latin typeface="+mj-lt"/>
              </a:rPr>
              <a:t>use it to research companies before interview.</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rPr>
              <a:t>It’s free! </a:t>
            </a:r>
            <a:r>
              <a:rPr lang="en-GB" dirty="0">
                <a:solidFill>
                  <a:schemeClr val="bg1"/>
                </a:solidFill>
                <a:latin typeface="+mj-lt"/>
              </a:rPr>
              <a:t>(There is a paid-for premium version, but the free version has everything you’ll need.)</a:t>
            </a:r>
            <a:endParaRPr lang="en-GB" b="0" i="0" dirty="0">
              <a:solidFill>
                <a:schemeClr val="bg1"/>
              </a:solidFill>
              <a:effectLst/>
              <a:latin typeface="+mj-lt"/>
            </a:endParaRPr>
          </a:p>
          <a:p>
            <a:endParaRPr lang="en-GB" dirty="0">
              <a:latin typeface="+mj-lt"/>
            </a:endParaRPr>
          </a:p>
        </p:txBody>
      </p:sp>
      <p:pic>
        <p:nvPicPr>
          <p:cNvPr id="5122" name="Picture 2" descr="Match Me if You Can: Cryptographic Breakthrough Helps Spies to Shake Hands  | Stevens Institute of Technology">
            <a:extLst>
              <a:ext uri="{FF2B5EF4-FFF2-40B4-BE49-F238E27FC236}">
                <a16:creationId xmlns:a16="http://schemas.microsoft.com/office/drawing/2014/main" id="{A91C8B9B-B17D-49D7-8D82-9412F237519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5714" y="1879201"/>
            <a:ext cx="5501787" cy="309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5330593-0ADF-4504-A5D5-92AADD7A583E}"/>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857750" y="-1"/>
            <a:ext cx="7334250" cy="58338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9BB667C-26CF-4554-AE0D-E8B8AEC13B06}"/>
              </a:ext>
            </a:extLst>
          </p:cNvPr>
          <p:cNvSpPr/>
          <p:nvPr/>
        </p:nvSpPr>
        <p:spPr>
          <a:xfrm>
            <a:off x="0" y="-18662"/>
            <a:ext cx="9525000" cy="5852533"/>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83514B66-1B9B-4AA1-A86E-910FAFA77C1F}"/>
              </a:ext>
            </a:extLst>
          </p:cNvPr>
          <p:cNvSpPr>
            <a:spLocks noGrp="1"/>
          </p:cNvSpPr>
          <p:nvPr>
            <p:ph type="title"/>
          </p:nvPr>
        </p:nvSpPr>
        <p:spPr/>
        <p:txBody>
          <a:bodyPr>
            <a:normAutofit/>
          </a:bodyPr>
          <a:lstStyle/>
          <a:p>
            <a:r>
              <a:rPr lang="en-GB" sz="4400" b="1" dirty="0">
                <a:solidFill>
                  <a:schemeClr val="bg1"/>
                </a:solidFill>
              </a:rPr>
              <a:t>Start early</a:t>
            </a:r>
          </a:p>
        </p:txBody>
      </p:sp>
      <p:sp>
        <p:nvSpPr>
          <p:cNvPr id="9" name="Content Placeholder 8">
            <a:extLst>
              <a:ext uri="{FF2B5EF4-FFF2-40B4-BE49-F238E27FC236}">
                <a16:creationId xmlns:a16="http://schemas.microsoft.com/office/drawing/2014/main" id="{CFDF37C6-1808-42AC-A00F-7D814F186DD4}"/>
              </a:ext>
            </a:extLst>
          </p:cNvPr>
          <p:cNvSpPr>
            <a:spLocks noGrp="1"/>
          </p:cNvSpPr>
          <p:nvPr>
            <p:ph idx="1"/>
          </p:nvPr>
        </p:nvSpPr>
        <p:spPr>
          <a:xfrm>
            <a:off x="838200" y="1825627"/>
            <a:ext cx="5597769" cy="4014342"/>
          </a:xfrm>
        </p:spPr>
        <p:txBody>
          <a:bodyPr>
            <a:noAutofit/>
          </a:bodyPr>
          <a:lstStyle/>
          <a:p>
            <a:pPr marL="285750" indent="-285750">
              <a:spcAft>
                <a:spcPts val="1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rPr>
              <a:t>LinkedIn is for </a:t>
            </a:r>
            <a:r>
              <a:rPr lang="en-GB" i="1" dirty="0">
                <a:solidFill>
                  <a:schemeClr val="bg1"/>
                </a:solidFill>
                <a:latin typeface="+mj-lt"/>
              </a:rPr>
              <a:t>anyone</a:t>
            </a:r>
            <a:r>
              <a:rPr lang="en-GB" dirty="0">
                <a:solidFill>
                  <a:schemeClr val="bg1"/>
                </a:solidFill>
                <a:latin typeface="+mj-lt"/>
              </a:rPr>
              <a:t> looking </a:t>
            </a:r>
            <a:br>
              <a:rPr lang="en-GB" dirty="0">
                <a:solidFill>
                  <a:schemeClr val="bg1"/>
                </a:solidFill>
                <a:latin typeface="+mj-lt"/>
              </a:rPr>
            </a:br>
            <a:r>
              <a:rPr lang="en-GB" dirty="0">
                <a:solidFill>
                  <a:schemeClr val="bg1"/>
                </a:solidFill>
                <a:latin typeface="+mj-lt"/>
              </a:rPr>
              <a:t>to advance their career – including </a:t>
            </a:r>
            <a:br>
              <a:rPr lang="en-GB" dirty="0">
                <a:solidFill>
                  <a:schemeClr val="bg1"/>
                </a:solidFill>
                <a:latin typeface="+mj-lt"/>
              </a:rPr>
            </a:br>
            <a:r>
              <a:rPr lang="en-GB" dirty="0">
                <a:solidFill>
                  <a:schemeClr val="bg1"/>
                </a:solidFill>
                <a:latin typeface="+mj-lt"/>
              </a:rPr>
              <a:t>students taking their first step.</a:t>
            </a:r>
          </a:p>
          <a:p>
            <a:pPr marL="285750" indent="-285750">
              <a:spcAft>
                <a:spcPts val="1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rPr>
              <a:t>Minimum age is </a:t>
            </a:r>
            <a:r>
              <a:rPr lang="en-GB" b="1" dirty="0">
                <a:solidFill>
                  <a:schemeClr val="bg1"/>
                </a:solidFill>
                <a:latin typeface="+mj-lt"/>
              </a:rPr>
              <a:t>16 years.</a:t>
            </a:r>
          </a:p>
          <a:p>
            <a:pPr marL="285750" indent="-285750">
              <a:spcAft>
                <a:spcPts val="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rPr>
              <a:t>Even at this early stage, you have </a:t>
            </a:r>
            <a:r>
              <a:rPr lang="en-GB" b="1" dirty="0">
                <a:solidFill>
                  <a:schemeClr val="bg1"/>
                </a:solidFill>
                <a:latin typeface="+mj-lt"/>
              </a:rPr>
              <a:t>plenty to shout about.</a:t>
            </a:r>
          </a:p>
          <a:p>
            <a:pPr marL="285750" indent="-285750">
              <a:spcAft>
                <a:spcPts val="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rPr>
              <a:t>It’s your opportunity to </a:t>
            </a:r>
            <a:r>
              <a:rPr lang="en-GB" b="1" dirty="0">
                <a:solidFill>
                  <a:schemeClr val="bg1"/>
                </a:solidFill>
                <a:latin typeface="+mj-lt"/>
              </a:rPr>
              <a:t>meet your future boss.</a:t>
            </a:r>
          </a:p>
        </p:txBody>
      </p:sp>
      <p:pic>
        <p:nvPicPr>
          <p:cNvPr id="13" name="Picture 2" descr="Linkedin Logo transparent PNG - StickPNG">
            <a:extLst>
              <a:ext uri="{FF2B5EF4-FFF2-40B4-BE49-F238E27FC236}">
                <a16:creationId xmlns:a16="http://schemas.microsoft.com/office/drawing/2014/main" id="{270950F5-3E12-4A46-B8C5-161D363326D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3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a:extLst>
              <a:ext uri="{FF2B5EF4-FFF2-40B4-BE49-F238E27FC236}">
                <a16:creationId xmlns:a16="http://schemas.microsoft.com/office/drawing/2014/main" id="{FD5FDB1A-152E-4361-B28B-E187EF847AC3}"/>
              </a:ext>
            </a:extLst>
          </p:cNvPr>
          <p:cNvPicPr>
            <a:picLocks noChangeAspect="1" noChangeArrowheads="1"/>
          </p:cNvPicPr>
          <p:nvPr/>
        </p:nvPicPr>
        <p:blipFill rotWithShape="1">
          <a:blip r:embed="rId3" cstate="hqprint">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l="-653" r="-68"/>
          <a:stretch/>
        </p:blipFill>
        <p:spPr bwMode="auto">
          <a:xfrm>
            <a:off x="7354571" y="1222505"/>
            <a:ext cx="4382769" cy="43513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D16874E9-91E6-4F32-BCD5-E9FB2BD3DEB2}"/>
              </a:ext>
            </a:extLst>
          </p:cNvPr>
          <p:cNvSpPr>
            <a:spLocks noGrp="1"/>
          </p:cNvSpPr>
          <p:nvPr>
            <p:ph type="title"/>
          </p:nvPr>
        </p:nvSpPr>
        <p:spPr/>
        <p:txBody>
          <a:bodyPr/>
          <a:lstStyle/>
          <a:p>
            <a:r>
              <a:rPr lang="en-GB" b="1" dirty="0">
                <a:solidFill>
                  <a:schemeClr val="accent1"/>
                </a:solidFill>
              </a:rPr>
              <a:t>Tell your future boss:</a:t>
            </a:r>
          </a:p>
        </p:txBody>
      </p:sp>
      <p:sp>
        <p:nvSpPr>
          <p:cNvPr id="11" name="Content Placeholder 10">
            <a:extLst>
              <a:ext uri="{FF2B5EF4-FFF2-40B4-BE49-F238E27FC236}">
                <a16:creationId xmlns:a16="http://schemas.microsoft.com/office/drawing/2014/main" id="{31AFF4BB-0EF7-4574-83BE-58B624CCEEC6}"/>
              </a:ext>
            </a:extLst>
          </p:cNvPr>
          <p:cNvSpPr>
            <a:spLocks noGrp="1"/>
          </p:cNvSpPr>
          <p:nvPr>
            <p:ph idx="1"/>
          </p:nvPr>
        </p:nvSpPr>
        <p:spPr/>
        <p:txBody>
          <a:bodyPr>
            <a:normAutofit/>
          </a:bodyPr>
          <a:lstStyle/>
          <a:p>
            <a:pPr marL="285750" indent="-285750">
              <a:spcAft>
                <a:spcPts val="200"/>
              </a:spcAft>
              <a:buFont typeface="Arial" panose="020B0604020202020204" pitchFamily="34" charset="0"/>
              <a:buBlip>
                <a:blip r:embed="rId5">
                  <a:extLst>
                    <a:ext uri="{837473B0-CC2E-450A-ABE3-18F120FF3D39}">
                      <a1611:picAttrSrcUrl xmlns:a1611="http://schemas.microsoft.com/office/drawing/2016/11/main" r:id="rId6"/>
                    </a:ext>
                  </a:extLst>
                </a:blip>
              </a:buBlip>
            </a:pPr>
            <a:r>
              <a:rPr lang="en-GB" dirty="0">
                <a:solidFill>
                  <a:schemeClr val="accent1"/>
                </a:solidFill>
                <a:highlight>
                  <a:srgbClr val="FFFFFF"/>
                </a:highlight>
                <a:latin typeface="+mj-lt"/>
              </a:rPr>
              <a:t>What you are currently </a:t>
            </a:r>
            <a:r>
              <a:rPr lang="en-GB" b="1" dirty="0">
                <a:solidFill>
                  <a:schemeClr val="accent1"/>
                </a:solidFill>
                <a:highlight>
                  <a:srgbClr val="FFFFFF"/>
                </a:highlight>
                <a:latin typeface="+mj-lt"/>
              </a:rPr>
              <a:t>studying</a:t>
            </a:r>
            <a:r>
              <a:rPr lang="en-GB" dirty="0">
                <a:solidFill>
                  <a:schemeClr val="accent1"/>
                </a:solidFill>
                <a:highlight>
                  <a:srgbClr val="FFFFFF"/>
                </a:highlight>
                <a:latin typeface="+mj-lt"/>
              </a:rPr>
              <a:t> </a:t>
            </a:r>
          </a:p>
          <a:p>
            <a:pPr marL="285750" indent="-285750">
              <a:spcAft>
                <a:spcPts val="200"/>
              </a:spcAft>
              <a:buFont typeface="Arial" panose="020B0604020202020204" pitchFamily="34" charset="0"/>
              <a:buBlip>
                <a:blip r:embed="rId5">
                  <a:extLst>
                    <a:ext uri="{837473B0-CC2E-450A-ABE3-18F120FF3D39}">
                      <a1611:picAttrSrcUrl xmlns:a1611="http://schemas.microsoft.com/office/drawing/2016/11/main" r:id="rId6"/>
                    </a:ext>
                  </a:extLst>
                </a:blip>
              </a:buBlip>
            </a:pPr>
            <a:r>
              <a:rPr lang="en-GB" dirty="0">
                <a:solidFill>
                  <a:schemeClr val="accent1"/>
                </a:solidFill>
                <a:highlight>
                  <a:srgbClr val="FFFFFF"/>
                </a:highlight>
                <a:latin typeface="+mj-lt"/>
              </a:rPr>
              <a:t>Your </a:t>
            </a:r>
            <a:r>
              <a:rPr lang="en-GB" b="1" dirty="0">
                <a:solidFill>
                  <a:schemeClr val="accent1"/>
                </a:solidFill>
                <a:highlight>
                  <a:srgbClr val="FFFFFF"/>
                </a:highlight>
                <a:latin typeface="+mj-lt"/>
              </a:rPr>
              <a:t>goals and aspirations</a:t>
            </a:r>
            <a:r>
              <a:rPr lang="en-GB" dirty="0">
                <a:solidFill>
                  <a:schemeClr val="accent1"/>
                </a:solidFill>
                <a:highlight>
                  <a:srgbClr val="FFFFFF"/>
                </a:highlight>
                <a:latin typeface="+mj-lt"/>
              </a:rPr>
              <a:t>: the role or industry you’d like to work in</a:t>
            </a:r>
          </a:p>
          <a:p>
            <a:pPr marL="285750" indent="-285750">
              <a:spcAft>
                <a:spcPts val="200"/>
              </a:spcAft>
              <a:buFont typeface="Arial" panose="020B0604020202020204" pitchFamily="34" charset="0"/>
              <a:buBlip>
                <a:blip r:embed="rId5">
                  <a:extLst>
                    <a:ext uri="{837473B0-CC2E-450A-ABE3-18F120FF3D39}">
                      <a1611:picAttrSrcUrl xmlns:a1611="http://schemas.microsoft.com/office/drawing/2016/11/main" r:id="rId6"/>
                    </a:ext>
                  </a:extLst>
                </a:blip>
              </a:buBlip>
            </a:pPr>
            <a:r>
              <a:rPr lang="en-GB" b="1" dirty="0">
                <a:solidFill>
                  <a:schemeClr val="accent1"/>
                </a:solidFill>
                <a:highlight>
                  <a:srgbClr val="FFFFFF"/>
                </a:highlight>
                <a:latin typeface="+mj-lt"/>
              </a:rPr>
              <a:t>Skills</a:t>
            </a:r>
            <a:r>
              <a:rPr lang="en-GB" dirty="0">
                <a:solidFill>
                  <a:schemeClr val="accent1"/>
                </a:solidFill>
                <a:highlight>
                  <a:srgbClr val="FFFFFF"/>
                </a:highlight>
                <a:latin typeface="+mj-lt"/>
              </a:rPr>
              <a:t> you’ve developed (through school, volunteering, extra-curricular </a:t>
            </a:r>
            <a:br>
              <a:rPr lang="en-GB" dirty="0">
                <a:solidFill>
                  <a:schemeClr val="accent1"/>
                </a:solidFill>
                <a:highlight>
                  <a:srgbClr val="FFFFFF"/>
                </a:highlight>
                <a:latin typeface="+mj-lt"/>
              </a:rPr>
            </a:br>
            <a:r>
              <a:rPr lang="en-GB" dirty="0">
                <a:solidFill>
                  <a:schemeClr val="accent1"/>
                </a:solidFill>
                <a:highlight>
                  <a:srgbClr val="FFFFFF"/>
                </a:highlight>
                <a:latin typeface="+mj-lt"/>
              </a:rPr>
              <a:t>activities or clubs)</a:t>
            </a:r>
          </a:p>
          <a:p>
            <a:pPr marL="285750" indent="-285750">
              <a:spcAft>
                <a:spcPts val="200"/>
              </a:spcAft>
              <a:buFont typeface="Arial" panose="020B0604020202020204" pitchFamily="34" charset="0"/>
              <a:buBlip>
                <a:blip r:embed="rId5">
                  <a:extLst>
                    <a:ext uri="{837473B0-CC2E-450A-ABE3-18F120FF3D39}">
                      <a1611:picAttrSrcUrl xmlns:a1611="http://schemas.microsoft.com/office/drawing/2016/11/main" r:id="rId6"/>
                    </a:ext>
                  </a:extLst>
                </a:blip>
              </a:buBlip>
            </a:pPr>
            <a:r>
              <a:rPr lang="en-GB" dirty="0">
                <a:solidFill>
                  <a:schemeClr val="accent1"/>
                </a:solidFill>
                <a:highlight>
                  <a:srgbClr val="FFFFFF"/>
                </a:highlight>
                <a:latin typeface="+mj-lt"/>
              </a:rPr>
              <a:t>Positions of </a:t>
            </a:r>
            <a:r>
              <a:rPr lang="en-GB" b="1" dirty="0">
                <a:solidFill>
                  <a:schemeClr val="accent1"/>
                </a:solidFill>
                <a:highlight>
                  <a:srgbClr val="FFFFFF"/>
                </a:highlight>
                <a:latin typeface="+mj-lt"/>
              </a:rPr>
              <a:t>responsibility</a:t>
            </a:r>
            <a:r>
              <a:rPr lang="en-GB" dirty="0">
                <a:solidFill>
                  <a:schemeClr val="accent1"/>
                </a:solidFill>
                <a:highlight>
                  <a:srgbClr val="FFFFFF"/>
                </a:highlight>
                <a:latin typeface="+mj-lt"/>
              </a:rPr>
              <a:t> (</a:t>
            </a:r>
            <a:r>
              <a:rPr lang="en-GB" dirty="0" err="1">
                <a:solidFill>
                  <a:schemeClr val="accent1"/>
                </a:solidFill>
                <a:highlight>
                  <a:srgbClr val="FFFFFF"/>
                </a:highlight>
                <a:latin typeface="+mj-lt"/>
              </a:rPr>
              <a:t>eg</a:t>
            </a:r>
            <a:r>
              <a:rPr lang="en-GB" dirty="0">
                <a:solidFill>
                  <a:schemeClr val="accent1"/>
                </a:solidFill>
                <a:highlight>
                  <a:srgbClr val="FFFFFF"/>
                </a:highlight>
                <a:latin typeface="+mj-lt"/>
              </a:rPr>
              <a:t> sports team captain, school </a:t>
            </a:r>
            <a:br>
              <a:rPr lang="en-GB" dirty="0">
                <a:solidFill>
                  <a:schemeClr val="accent1"/>
                </a:solidFill>
                <a:highlight>
                  <a:srgbClr val="FFFFFF"/>
                </a:highlight>
                <a:latin typeface="+mj-lt"/>
              </a:rPr>
            </a:br>
            <a:r>
              <a:rPr lang="en-GB" dirty="0">
                <a:solidFill>
                  <a:schemeClr val="accent1"/>
                </a:solidFill>
                <a:highlight>
                  <a:srgbClr val="FFFFFF"/>
                </a:highlight>
                <a:latin typeface="+mj-lt"/>
              </a:rPr>
              <a:t>council, prefect)</a:t>
            </a:r>
            <a:endParaRPr lang="en-GB" b="1" dirty="0">
              <a:solidFill>
                <a:schemeClr val="accent1"/>
              </a:solidFill>
              <a:highlight>
                <a:srgbClr val="FFFFFF"/>
              </a:highlight>
              <a:latin typeface="+mj-lt"/>
            </a:endParaRPr>
          </a:p>
          <a:p>
            <a:pPr marL="285750" indent="-285750">
              <a:spcBef>
                <a:spcPts val="750"/>
              </a:spcBef>
              <a:spcAft>
                <a:spcPts val="200"/>
              </a:spcAft>
              <a:buFont typeface="Arial" panose="020B0604020202020204" pitchFamily="34" charset="0"/>
              <a:buBlip>
                <a:blip r:embed="rId5"/>
              </a:buBlip>
            </a:pPr>
            <a:r>
              <a:rPr lang="en-GB" b="1" dirty="0">
                <a:solidFill>
                  <a:schemeClr val="accent1"/>
                </a:solidFill>
                <a:highlight>
                  <a:srgbClr val="FFFFFF"/>
                </a:highlight>
                <a:latin typeface="+mj-lt"/>
              </a:rPr>
              <a:t>Work experience </a:t>
            </a:r>
            <a:r>
              <a:rPr lang="en-GB" dirty="0">
                <a:solidFill>
                  <a:schemeClr val="accent1"/>
                </a:solidFill>
                <a:highlight>
                  <a:srgbClr val="FFFFFF"/>
                </a:highlight>
                <a:latin typeface="+mj-lt"/>
              </a:rPr>
              <a:t>placements, part-time student  </a:t>
            </a:r>
            <a:r>
              <a:rPr lang="en-GB" b="1" dirty="0">
                <a:solidFill>
                  <a:schemeClr val="accent1"/>
                </a:solidFill>
                <a:highlight>
                  <a:srgbClr val="FFFFFF"/>
                </a:highlight>
                <a:latin typeface="+mj-lt"/>
              </a:rPr>
              <a:t>jobs</a:t>
            </a:r>
            <a:r>
              <a:rPr lang="en-GB" dirty="0">
                <a:solidFill>
                  <a:schemeClr val="accent1"/>
                </a:solidFill>
                <a:highlight>
                  <a:srgbClr val="FFFFFF"/>
                </a:highlight>
                <a:latin typeface="+mj-lt"/>
              </a:rPr>
              <a:t> </a:t>
            </a:r>
            <a:br>
              <a:rPr lang="en-GB" dirty="0">
                <a:solidFill>
                  <a:schemeClr val="accent1"/>
                </a:solidFill>
                <a:highlight>
                  <a:srgbClr val="FFFFFF"/>
                </a:highlight>
                <a:latin typeface="+mj-lt"/>
              </a:rPr>
            </a:br>
            <a:r>
              <a:rPr lang="en-GB" dirty="0">
                <a:solidFill>
                  <a:schemeClr val="accent1"/>
                </a:solidFill>
                <a:highlight>
                  <a:srgbClr val="FFFFFF"/>
                </a:highlight>
                <a:latin typeface="+mj-lt"/>
              </a:rPr>
              <a:t>and </a:t>
            </a:r>
            <a:r>
              <a:rPr lang="en-GB" b="1" dirty="0">
                <a:solidFill>
                  <a:schemeClr val="accent1"/>
                </a:solidFill>
                <a:highlight>
                  <a:srgbClr val="FFFFFF"/>
                </a:highlight>
                <a:latin typeface="+mj-lt"/>
              </a:rPr>
              <a:t>volunteering</a:t>
            </a:r>
            <a:r>
              <a:rPr lang="en-GB" dirty="0">
                <a:solidFill>
                  <a:schemeClr val="accent1"/>
                </a:solidFill>
                <a:highlight>
                  <a:srgbClr val="FFFFFF"/>
                </a:highlight>
                <a:latin typeface="+mj-lt"/>
              </a:rPr>
              <a:t> roles</a:t>
            </a:r>
          </a:p>
          <a:p>
            <a:pPr marL="285750" indent="-285750">
              <a:spcBef>
                <a:spcPts val="750"/>
              </a:spcBef>
              <a:spcAft>
                <a:spcPts val="200"/>
              </a:spcAft>
              <a:buFont typeface="Arial" panose="020B0604020202020204" pitchFamily="34" charset="0"/>
              <a:buBlip>
                <a:blip r:embed="rId5"/>
              </a:buBlip>
            </a:pPr>
            <a:r>
              <a:rPr lang="en-GB" dirty="0">
                <a:solidFill>
                  <a:schemeClr val="accent1"/>
                </a:solidFill>
                <a:highlight>
                  <a:srgbClr val="FFFFFF"/>
                </a:highlight>
                <a:latin typeface="+mj-lt"/>
              </a:rPr>
              <a:t>Existing </a:t>
            </a:r>
            <a:r>
              <a:rPr lang="en-GB" b="1" dirty="0">
                <a:solidFill>
                  <a:schemeClr val="accent1"/>
                </a:solidFill>
                <a:highlight>
                  <a:srgbClr val="FFFFFF"/>
                </a:highlight>
                <a:latin typeface="+mj-lt"/>
              </a:rPr>
              <a:t>qualifications</a:t>
            </a:r>
            <a:r>
              <a:rPr lang="en-GB" dirty="0">
                <a:solidFill>
                  <a:schemeClr val="accent1"/>
                </a:solidFill>
                <a:highlight>
                  <a:srgbClr val="FFFFFF"/>
                </a:highlight>
                <a:latin typeface="+mj-lt"/>
              </a:rPr>
              <a:t> (</a:t>
            </a:r>
            <a:r>
              <a:rPr lang="en-GB" dirty="0" err="1">
                <a:solidFill>
                  <a:schemeClr val="accent1"/>
                </a:solidFill>
                <a:highlight>
                  <a:srgbClr val="FFFFFF"/>
                </a:highlight>
                <a:latin typeface="+mj-lt"/>
              </a:rPr>
              <a:t>eg</a:t>
            </a:r>
            <a:r>
              <a:rPr lang="en-GB" dirty="0">
                <a:solidFill>
                  <a:schemeClr val="accent1"/>
                </a:solidFill>
                <a:highlight>
                  <a:srgbClr val="FFFFFF"/>
                </a:highlight>
                <a:latin typeface="+mj-lt"/>
              </a:rPr>
              <a:t> GCSEs, first aid, EPQ)</a:t>
            </a:r>
          </a:p>
          <a:p>
            <a:pPr marL="285750" indent="-285750">
              <a:spcBef>
                <a:spcPts val="750"/>
              </a:spcBef>
              <a:spcAft>
                <a:spcPts val="200"/>
              </a:spcAft>
              <a:buFont typeface="Arial" panose="020B0604020202020204" pitchFamily="34" charset="0"/>
              <a:buBlip>
                <a:blip r:embed="rId5"/>
              </a:buBlip>
            </a:pPr>
            <a:r>
              <a:rPr lang="en-GB" dirty="0">
                <a:solidFill>
                  <a:schemeClr val="accent1"/>
                </a:solidFill>
                <a:highlight>
                  <a:srgbClr val="FFFFFF"/>
                </a:highlight>
                <a:latin typeface="+mj-lt"/>
              </a:rPr>
              <a:t>Personal </a:t>
            </a:r>
            <a:r>
              <a:rPr lang="en-GB" b="1" dirty="0">
                <a:solidFill>
                  <a:schemeClr val="accent1"/>
                </a:solidFill>
                <a:highlight>
                  <a:srgbClr val="FFFFFF"/>
                </a:highlight>
                <a:latin typeface="+mj-lt"/>
              </a:rPr>
              <a:t>achievements</a:t>
            </a:r>
            <a:r>
              <a:rPr lang="en-GB" dirty="0">
                <a:solidFill>
                  <a:schemeClr val="accent1"/>
                </a:solidFill>
                <a:highlight>
                  <a:srgbClr val="FFFFFF"/>
                </a:highlight>
                <a:latin typeface="+mj-lt"/>
              </a:rPr>
              <a:t> (</a:t>
            </a:r>
            <a:r>
              <a:rPr lang="en-GB" dirty="0" err="1">
                <a:solidFill>
                  <a:schemeClr val="accent1"/>
                </a:solidFill>
                <a:highlight>
                  <a:srgbClr val="FFFFFF"/>
                </a:highlight>
                <a:latin typeface="+mj-lt"/>
              </a:rPr>
              <a:t>eg</a:t>
            </a:r>
            <a:r>
              <a:rPr lang="en-GB" dirty="0">
                <a:solidFill>
                  <a:schemeClr val="accent1"/>
                </a:solidFill>
                <a:highlight>
                  <a:srgbClr val="FFFFFF"/>
                </a:highlight>
                <a:latin typeface="+mj-lt"/>
              </a:rPr>
              <a:t> music exams, sports challenges)</a:t>
            </a:r>
          </a:p>
        </p:txBody>
      </p:sp>
    </p:spTree>
    <p:extLst>
      <p:ext uri="{BB962C8B-B14F-4D97-AF65-F5344CB8AC3E}">
        <p14:creationId xmlns:p14="http://schemas.microsoft.com/office/powerpoint/2010/main" val="30675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ow to Recruit on LinkedIn | LinkedIn as a Recruitment Tool">
            <a:extLst>
              <a:ext uri="{FF2B5EF4-FFF2-40B4-BE49-F238E27FC236}">
                <a16:creationId xmlns:a16="http://schemas.microsoft.com/office/drawing/2014/main" id="{CDFC1FF3-B8A1-4B85-A885-E9AE3A45B0C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1"/>
          <a:stretch/>
        </p:blipFill>
        <p:spPr bwMode="auto">
          <a:xfrm>
            <a:off x="0" y="0"/>
            <a:ext cx="7181850" cy="58189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6570485F-39C2-466D-899F-B0A9AE2A8707}"/>
              </a:ext>
            </a:extLst>
          </p:cNvPr>
          <p:cNvSpPr/>
          <p:nvPr/>
        </p:nvSpPr>
        <p:spPr>
          <a:xfrm rot="10800000">
            <a:off x="2171700" y="-1"/>
            <a:ext cx="10020300" cy="5818909"/>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83514B66-1B9B-4AA1-A86E-910FAFA77C1F}"/>
              </a:ext>
            </a:extLst>
          </p:cNvPr>
          <p:cNvSpPr>
            <a:spLocks noGrp="1"/>
          </p:cNvSpPr>
          <p:nvPr>
            <p:ph type="title"/>
          </p:nvPr>
        </p:nvSpPr>
        <p:spPr/>
        <p:txBody>
          <a:bodyPr>
            <a:normAutofit/>
          </a:bodyPr>
          <a:lstStyle/>
          <a:p>
            <a:pPr algn="r"/>
            <a:r>
              <a:rPr lang="en-GB" sz="4400" b="1" dirty="0">
                <a:solidFill>
                  <a:schemeClr val="bg1"/>
                </a:solidFill>
              </a:rPr>
              <a:t>Why do employers use LinkedIn?</a:t>
            </a:r>
          </a:p>
        </p:txBody>
      </p:sp>
      <p:sp>
        <p:nvSpPr>
          <p:cNvPr id="9" name="Content Placeholder 8">
            <a:extLst>
              <a:ext uri="{FF2B5EF4-FFF2-40B4-BE49-F238E27FC236}">
                <a16:creationId xmlns:a16="http://schemas.microsoft.com/office/drawing/2014/main" id="{CFDF37C6-1808-42AC-A00F-7D814F186DD4}"/>
              </a:ext>
            </a:extLst>
          </p:cNvPr>
          <p:cNvSpPr>
            <a:spLocks noGrp="1"/>
          </p:cNvSpPr>
          <p:nvPr>
            <p:ph idx="1"/>
          </p:nvPr>
        </p:nvSpPr>
        <p:spPr>
          <a:xfrm>
            <a:off x="4866968" y="1825627"/>
            <a:ext cx="6486832" cy="1260474"/>
          </a:xfrm>
        </p:spPr>
        <p:txBody>
          <a:bodyPr>
            <a:noAutofit/>
          </a:bodyPr>
          <a:lstStyle/>
          <a:p>
            <a:pPr marL="342900" indent="-342900">
              <a:spcAft>
                <a:spcPts val="1200"/>
              </a:spcAft>
              <a:buBlip>
                <a:blip r:embed="rId4"/>
              </a:buBlip>
            </a:pPr>
            <a:r>
              <a:rPr lang="en-US" dirty="0">
                <a:solidFill>
                  <a:schemeClr val="bg1"/>
                </a:solidFill>
                <a:latin typeface="+mj-lt"/>
                <a:ea typeface="Arial" charset="0"/>
                <a:cs typeface="Arial"/>
              </a:rPr>
              <a:t>To </a:t>
            </a:r>
            <a:r>
              <a:rPr lang="en-US" b="1" dirty="0">
                <a:solidFill>
                  <a:schemeClr val="bg1"/>
                </a:solidFill>
                <a:latin typeface="+mj-lt"/>
                <a:ea typeface="Arial" charset="0"/>
                <a:cs typeface="Arial"/>
              </a:rPr>
              <a:t>grow </a:t>
            </a:r>
            <a:r>
              <a:rPr lang="en-US" dirty="0">
                <a:solidFill>
                  <a:schemeClr val="bg1"/>
                </a:solidFill>
                <a:latin typeface="+mj-lt"/>
                <a:ea typeface="Arial" charset="0"/>
                <a:cs typeface="Arial"/>
              </a:rPr>
              <a:t>their business by generating new sales leads</a:t>
            </a:r>
          </a:p>
          <a:p>
            <a:pPr marL="342900" indent="-342900">
              <a:spcAft>
                <a:spcPts val="1200"/>
              </a:spcAft>
              <a:buBlip>
                <a:blip r:embed="rId4"/>
              </a:buBlip>
            </a:pPr>
            <a:r>
              <a:rPr lang="en-US" dirty="0">
                <a:solidFill>
                  <a:schemeClr val="bg1"/>
                </a:solidFill>
                <a:latin typeface="+mj-lt"/>
                <a:ea typeface="Arial" charset="0"/>
                <a:cs typeface="Arial"/>
              </a:rPr>
              <a:t>To </a:t>
            </a:r>
            <a:r>
              <a:rPr lang="en-US" b="1" dirty="0">
                <a:solidFill>
                  <a:schemeClr val="bg1"/>
                </a:solidFill>
                <a:latin typeface="+mj-lt"/>
                <a:ea typeface="Arial" charset="0"/>
                <a:cs typeface="Arial"/>
              </a:rPr>
              <a:t>build</a:t>
            </a:r>
            <a:r>
              <a:rPr lang="en-US" dirty="0">
                <a:solidFill>
                  <a:schemeClr val="bg1"/>
                </a:solidFill>
                <a:latin typeface="+mj-lt"/>
                <a:ea typeface="Arial" charset="0"/>
                <a:cs typeface="Arial"/>
              </a:rPr>
              <a:t> their reputation and brand awareness</a:t>
            </a:r>
          </a:p>
        </p:txBody>
      </p:sp>
      <p:sp>
        <p:nvSpPr>
          <p:cNvPr id="7" name="Content Placeholder 8">
            <a:extLst>
              <a:ext uri="{FF2B5EF4-FFF2-40B4-BE49-F238E27FC236}">
                <a16:creationId xmlns:a16="http://schemas.microsoft.com/office/drawing/2014/main" id="{A23FC739-1CCD-4CB0-BB01-996BD7A640D1}"/>
              </a:ext>
            </a:extLst>
          </p:cNvPr>
          <p:cNvSpPr txBox="1">
            <a:spLocks/>
          </p:cNvSpPr>
          <p:nvPr/>
        </p:nvSpPr>
        <p:spPr>
          <a:xfrm>
            <a:off x="5705168" y="2987677"/>
            <a:ext cx="6486832" cy="126047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spcAft>
                <a:spcPts val="1200"/>
              </a:spcAft>
              <a:buBlip>
                <a:blip r:embed="rId4"/>
              </a:buBlip>
            </a:pPr>
            <a:r>
              <a:rPr lang="en-US" dirty="0">
                <a:solidFill>
                  <a:schemeClr val="bg1"/>
                </a:solidFill>
                <a:latin typeface="+mj-lt"/>
                <a:ea typeface="Arial" charset="0"/>
                <a:cs typeface="Arial"/>
              </a:rPr>
              <a:t>To </a:t>
            </a:r>
            <a:r>
              <a:rPr lang="en-US" b="1" dirty="0">
                <a:solidFill>
                  <a:schemeClr val="bg1"/>
                </a:solidFill>
                <a:latin typeface="+mj-lt"/>
                <a:ea typeface="Arial" charset="0"/>
                <a:cs typeface="Arial"/>
              </a:rPr>
              <a:t>establish</a:t>
            </a:r>
            <a:r>
              <a:rPr lang="en-US" dirty="0">
                <a:solidFill>
                  <a:schemeClr val="bg1"/>
                </a:solidFill>
                <a:latin typeface="+mj-lt"/>
                <a:ea typeface="Arial" charset="0"/>
                <a:cs typeface="Arial"/>
              </a:rPr>
              <a:t> themselves as industry influencers </a:t>
            </a:r>
          </a:p>
          <a:p>
            <a:pPr marL="342900" indent="-342900">
              <a:spcAft>
                <a:spcPts val="1200"/>
              </a:spcAft>
              <a:buBlip>
                <a:blip r:embed="rId4"/>
              </a:buBlip>
            </a:pPr>
            <a:r>
              <a:rPr lang="en-US" dirty="0">
                <a:solidFill>
                  <a:schemeClr val="bg1"/>
                </a:solidFill>
                <a:latin typeface="+mj-lt"/>
                <a:ea typeface="Arial" charset="0"/>
                <a:cs typeface="Arial"/>
              </a:rPr>
              <a:t>To </a:t>
            </a:r>
            <a:r>
              <a:rPr lang="en-US" b="1" dirty="0">
                <a:solidFill>
                  <a:schemeClr val="bg1"/>
                </a:solidFill>
                <a:latin typeface="+mj-lt"/>
                <a:ea typeface="Arial" charset="0"/>
                <a:cs typeface="Arial"/>
              </a:rPr>
              <a:t>work collaboratively </a:t>
            </a:r>
            <a:r>
              <a:rPr lang="en-US" dirty="0">
                <a:solidFill>
                  <a:schemeClr val="bg1"/>
                </a:solidFill>
                <a:latin typeface="+mj-lt"/>
                <a:ea typeface="Arial" charset="0"/>
                <a:cs typeface="Arial"/>
              </a:rPr>
              <a:t>and develop new partners</a:t>
            </a:r>
          </a:p>
        </p:txBody>
      </p:sp>
      <p:sp>
        <p:nvSpPr>
          <p:cNvPr id="8" name="Content Placeholder 8">
            <a:extLst>
              <a:ext uri="{FF2B5EF4-FFF2-40B4-BE49-F238E27FC236}">
                <a16:creationId xmlns:a16="http://schemas.microsoft.com/office/drawing/2014/main" id="{CB19F126-CF0F-401D-A0BC-AD9FE9C7F64A}"/>
              </a:ext>
            </a:extLst>
          </p:cNvPr>
          <p:cNvSpPr txBox="1">
            <a:spLocks/>
          </p:cNvSpPr>
          <p:nvPr/>
        </p:nvSpPr>
        <p:spPr>
          <a:xfrm>
            <a:off x="6634009" y="4149727"/>
            <a:ext cx="5267632" cy="126047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spcAft>
                <a:spcPts val="1200"/>
              </a:spcAft>
              <a:buBlip>
                <a:blip r:embed="rId4"/>
              </a:buBlip>
            </a:pPr>
            <a:r>
              <a:rPr lang="en-US" dirty="0">
                <a:solidFill>
                  <a:schemeClr val="bg1"/>
                </a:solidFill>
                <a:latin typeface="+mj-lt"/>
                <a:ea typeface="Arial" charset="0"/>
                <a:cs typeface="Arial"/>
              </a:rPr>
              <a:t>To </a:t>
            </a:r>
            <a:r>
              <a:rPr lang="en-US" b="1" dirty="0">
                <a:solidFill>
                  <a:schemeClr val="bg1"/>
                </a:solidFill>
                <a:latin typeface="+mj-lt"/>
                <a:ea typeface="Arial" charset="0"/>
                <a:cs typeface="Arial"/>
              </a:rPr>
              <a:t>vet</a:t>
            </a:r>
            <a:r>
              <a:rPr lang="en-US" dirty="0">
                <a:solidFill>
                  <a:schemeClr val="bg1"/>
                </a:solidFill>
                <a:latin typeface="+mj-lt"/>
                <a:ea typeface="Arial" charset="0"/>
                <a:cs typeface="Arial"/>
              </a:rPr>
              <a:t> candidates applying for positions</a:t>
            </a:r>
          </a:p>
          <a:p>
            <a:pPr marL="342900" indent="-342900">
              <a:spcAft>
                <a:spcPts val="1200"/>
              </a:spcAft>
              <a:buBlip>
                <a:blip r:embed="rId4"/>
              </a:buBlip>
            </a:pPr>
            <a:r>
              <a:rPr lang="en-US" dirty="0">
                <a:solidFill>
                  <a:schemeClr val="bg1"/>
                </a:solidFill>
                <a:latin typeface="+mj-lt"/>
                <a:ea typeface="Arial" charset="0"/>
                <a:cs typeface="Arial"/>
              </a:rPr>
              <a:t>To proactively </a:t>
            </a:r>
            <a:r>
              <a:rPr lang="en-US" b="1" dirty="0">
                <a:solidFill>
                  <a:schemeClr val="bg1"/>
                </a:solidFill>
                <a:latin typeface="+mj-lt"/>
                <a:ea typeface="Arial" charset="0"/>
                <a:cs typeface="Arial"/>
              </a:rPr>
              <a:t>research</a:t>
            </a:r>
            <a:r>
              <a:rPr lang="en-US" dirty="0">
                <a:solidFill>
                  <a:schemeClr val="bg1"/>
                </a:solidFill>
                <a:latin typeface="+mj-lt"/>
                <a:ea typeface="Arial" charset="0"/>
                <a:cs typeface="Arial"/>
              </a:rPr>
              <a:t> new talent and promote new vacancies to their chosen target audience</a:t>
            </a:r>
          </a:p>
        </p:txBody>
      </p:sp>
    </p:spTree>
    <p:extLst>
      <p:ext uri="{BB962C8B-B14F-4D97-AF65-F5344CB8AC3E}">
        <p14:creationId xmlns:p14="http://schemas.microsoft.com/office/powerpoint/2010/main" val="20865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CEACB-5D87-441D-9E87-9D18CD6E533D}"/>
              </a:ext>
            </a:extLst>
          </p:cNvPr>
          <p:cNvSpPr>
            <a:spLocks noGrp="1"/>
          </p:cNvSpPr>
          <p:nvPr>
            <p:ph type="title"/>
          </p:nvPr>
        </p:nvSpPr>
        <p:spPr/>
        <p:txBody>
          <a:bodyPr>
            <a:normAutofit/>
          </a:bodyPr>
          <a:lstStyle/>
          <a:p>
            <a:r>
              <a:rPr lang="en-GB" sz="4400" b="1" dirty="0">
                <a:solidFill>
                  <a:schemeClr val="bg1"/>
                </a:solidFill>
              </a:rPr>
              <a:t>Introducing…</a:t>
            </a:r>
          </a:p>
        </p:txBody>
      </p:sp>
      <p:pic>
        <p:nvPicPr>
          <p:cNvPr id="11" name="Picture 10">
            <a:hlinkClick r:id="rId3"/>
            <a:extLst>
              <a:ext uri="{FF2B5EF4-FFF2-40B4-BE49-F238E27FC236}">
                <a16:creationId xmlns:a16="http://schemas.microsoft.com/office/drawing/2014/main" id="{0D5D45A3-2738-45CC-A14E-39D2A513085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5520" y="3096121"/>
            <a:ext cx="5040000" cy="25952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hlinkClick r:id="rId5"/>
            <a:extLst>
              <a:ext uri="{FF2B5EF4-FFF2-40B4-BE49-F238E27FC236}">
                <a16:creationId xmlns:a16="http://schemas.microsoft.com/office/drawing/2014/main" id="{E77A0143-25EF-4224-BB80-849BBD740C8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2292" t="20356" r="24374" b="13131"/>
          <a:stretch/>
        </p:blipFill>
        <p:spPr>
          <a:xfrm>
            <a:off x="2201378" y="1823636"/>
            <a:ext cx="5040000" cy="25701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hlinkClick r:id="rId7"/>
            <a:extLst>
              <a:ext uri="{FF2B5EF4-FFF2-40B4-BE49-F238E27FC236}">
                <a16:creationId xmlns:a16="http://schemas.microsoft.com/office/drawing/2014/main" id="{2EB7DA36-DDFB-4418-8C7B-C29E3EEFD0C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2396" t="19613" r="24271" b="18503"/>
          <a:stretch/>
        </p:blipFill>
        <p:spPr>
          <a:xfrm>
            <a:off x="6427304" y="306358"/>
            <a:ext cx="5279888" cy="25050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490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CEACB-5D87-441D-9E87-9D18CD6E533D}"/>
              </a:ext>
            </a:extLst>
          </p:cNvPr>
          <p:cNvSpPr>
            <a:spLocks noGrp="1"/>
          </p:cNvSpPr>
          <p:nvPr>
            <p:ph type="title"/>
          </p:nvPr>
        </p:nvSpPr>
        <p:spPr/>
        <p:txBody>
          <a:bodyPr>
            <a:normAutofit/>
          </a:bodyPr>
          <a:lstStyle/>
          <a:p>
            <a:r>
              <a:rPr lang="en-GB" sz="4400" b="1" dirty="0">
                <a:solidFill>
                  <a:schemeClr val="bg1"/>
                </a:solidFill>
              </a:rPr>
              <a:t>Sharing my own profile</a:t>
            </a:r>
          </a:p>
        </p:txBody>
      </p:sp>
      <p:sp>
        <p:nvSpPr>
          <p:cNvPr id="3" name="Rectangle: Diagonal Corners Rounded 2">
            <a:extLst>
              <a:ext uri="{FF2B5EF4-FFF2-40B4-BE49-F238E27FC236}">
                <a16:creationId xmlns:a16="http://schemas.microsoft.com/office/drawing/2014/main" id="{CBAF4692-B78F-4A00-B626-09CAF2B7CDBD}"/>
              </a:ext>
            </a:extLst>
          </p:cNvPr>
          <p:cNvSpPr/>
          <p:nvPr/>
        </p:nvSpPr>
        <p:spPr>
          <a:xfrm>
            <a:off x="2676525" y="1928810"/>
            <a:ext cx="6838950" cy="3348039"/>
          </a:xfrm>
          <a:prstGeom prst="round2DiagRect">
            <a:avLst>
              <a:gd name="adj1" fmla="val 16667"/>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994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 Reasons Why You Should Never, Ever Eat Donuts">
            <a:extLst>
              <a:ext uri="{FF2B5EF4-FFF2-40B4-BE49-F238E27FC236}">
                <a16:creationId xmlns:a16="http://schemas.microsoft.com/office/drawing/2014/main" id="{1B161661-98C0-483D-92A7-9F2D1B6FEF4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1"/>
            <a:ext cx="12191999" cy="58399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E808C3-0005-477F-9D04-5715970A7216}"/>
              </a:ext>
            </a:extLst>
          </p:cNvPr>
          <p:cNvSpPr>
            <a:spLocks noGrp="1"/>
          </p:cNvSpPr>
          <p:nvPr>
            <p:ph type="title"/>
          </p:nvPr>
        </p:nvSpPr>
        <p:spPr/>
        <p:txBody>
          <a:bodyPr>
            <a:normAutofit/>
          </a:bodyPr>
          <a:lstStyle/>
          <a:p>
            <a:r>
              <a:rPr lang="en-GB" sz="4400" b="1" dirty="0">
                <a:solidFill>
                  <a:schemeClr val="accent1"/>
                </a:solidFill>
                <a:highlight>
                  <a:srgbClr val="FFFFFF"/>
                </a:highlight>
              </a:rPr>
              <a:t>Time for a break – and a donut?</a:t>
            </a:r>
          </a:p>
        </p:txBody>
      </p:sp>
      <p:sp>
        <p:nvSpPr>
          <p:cNvPr id="5" name="Content Placeholder 4">
            <a:extLst>
              <a:ext uri="{FF2B5EF4-FFF2-40B4-BE49-F238E27FC236}">
                <a16:creationId xmlns:a16="http://schemas.microsoft.com/office/drawing/2014/main" id="{EBF4437A-3B5F-4235-94A9-75F2AF908927}"/>
              </a:ext>
            </a:extLst>
          </p:cNvPr>
          <p:cNvSpPr>
            <a:spLocks noGrp="1"/>
          </p:cNvSpPr>
          <p:nvPr>
            <p:ph idx="1"/>
          </p:nvPr>
        </p:nvSpPr>
        <p:spPr/>
        <p:txBody>
          <a:bodyPr>
            <a:normAutofit/>
          </a:bodyPr>
          <a:lstStyle/>
          <a:p>
            <a:pPr marL="0" indent="0">
              <a:buNone/>
            </a:pPr>
            <a:r>
              <a:rPr lang="en-GB" sz="2400" dirty="0">
                <a:solidFill>
                  <a:schemeClr val="accent1"/>
                </a:solidFill>
                <a:highlight>
                  <a:srgbClr val="FFFFFF"/>
                </a:highlight>
              </a:rPr>
              <a:t>In our next session, we’ll look at how to set up LinkedIn.  </a:t>
            </a:r>
          </a:p>
          <a:p>
            <a:pPr marL="0" indent="0">
              <a:buNone/>
            </a:pPr>
            <a:endParaRPr lang="en-GB" sz="2400" dirty="0">
              <a:solidFill>
                <a:schemeClr val="accent1"/>
              </a:solidFill>
              <a:highlight>
                <a:srgbClr val="FFFFFF"/>
              </a:highlight>
            </a:endParaRPr>
          </a:p>
          <a:p>
            <a:pPr marL="0" indent="0">
              <a:buNone/>
            </a:pPr>
            <a:r>
              <a:rPr lang="en-GB" sz="2400" dirty="0">
                <a:solidFill>
                  <a:schemeClr val="accent1"/>
                </a:solidFill>
                <a:highlight>
                  <a:srgbClr val="FFFFFF"/>
                </a:highlight>
              </a:rPr>
              <a:t>Until then, any questions?</a:t>
            </a:r>
          </a:p>
        </p:txBody>
      </p:sp>
      <p:pic>
        <p:nvPicPr>
          <p:cNvPr id="8194" name="Picture 2" descr="Building lives less ordinary; we are Willmott Dixon. | Willmott Dixon">
            <a:extLst>
              <a:ext uri="{FF2B5EF4-FFF2-40B4-BE49-F238E27FC236}">
                <a16:creationId xmlns:a16="http://schemas.microsoft.com/office/drawing/2014/main" id="{3CE2149F-C397-41D3-93A9-F2852B060B6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779079" y="5127188"/>
            <a:ext cx="4898571" cy="475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BA69E4AB-B163-4A2B-B616-E145B108ADEF}"/>
              </a:ext>
            </a:extLst>
          </p:cNvPr>
          <p:cNvSpPr txBox="1">
            <a:spLocks/>
          </p:cNvSpPr>
          <p:nvPr/>
        </p:nvSpPr>
        <p:spPr>
          <a:xfrm>
            <a:off x="1257300" y="4365523"/>
            <a:ext cx="10515600" cy="81218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GB" sz="1600" dirty="0">
                <a:highlight>
                  <a:srgbClr val="FFFFFF"/>
                </a:highlight>
              </a:rPr>
              <a:t>With thanks to Matthew Weatherby, Social Value Manager at Willmott Dixon, for</a:t>
            </a:r>
          </a:p>
          <a:p>
            <a:pPr marL="0" indent="0" algn="r">
              <a:buFont typeface="Arial" panose="020B0604020202020204" pitchFamily="34" charset="0"/>
              <a:buNone/>
            </a:pPr>
            <a:r>
              <a:rPr lang="en-GB" sz="1600" dirty="0">
                <a:highlight>
                  <a:srgbClr val="FFFFFF"/>
                </a:highlight>
              </a:rPr>
              <a:t> his input and Brian Phillips at LinkedIn.</a:t>
            </a:r>
          </a:p>
        </p:txBody>
      </p:sp>
      <p:pic>
        <p:nvPicPr>
          <p:cNvPr id="10" name="Picture 2" descr="Linkedin Logo transparent PNG - StickPNG">
            <a:extLst>
              <a:ext uri="{FF2B5EF4-FFF2-40B4-BE49-F238E27FC236}">
                <a16:creationId xmlns:a16="http://schemas.microsoft.com/office/drawing/2014/main" id="{3B655A51-A08C-4210-96AE-5A94FFD0C1C6}"/>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to Create the Ultimate LinkedIn Profile (for Students)">
            <a:extLst>
              <a:ext uri="{FF2B5EF4-FFF2-40B4-BE49-F238E27FC236}">
                <a16:creationId xmlns:a16="http://schemas.microsoft.com/office/drawing/2014/main" id="{847D622E-B2C5-4241-8F6B-9C25A498E0F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17588"/>
            <a:ext cx="7310193" cy="583649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6044A019-76A5-4DEF-B310-3266AB89C2D6}"/>
              </a:ext>
            </a:extLst>
          </p:cNvPr>
          <p:cNvSpPr>
            <a:spLocks noGrp="1"/>
          </p:cNvSpPr>
          <p:nvPr>
            <p:ph type="body" sz="quarter" idx="4294967295"/>
          </p:nvPr>
        </p:nvSpPr>
        <p:spPr>
          <a:xfrm>
            <a:off x="7008813" y="1681163"/>
            <a:ext cx="5183187" cy="823912"/>
          </a:xfrm>
        </p:spPr>
        <p:txBody>
          <a:bodyPr>
            <a:normAutofit/>
          </a:bodyPr>
          <a:lstStyle/>
          <a:p>
            <a:pPr algn="r"/>
            <a:r>
              <a:rPr lang="en-GB" sz="4400" b="1" dirty="0">
                <a:solidFill>
                  <a:srgbClr val="FFFFFF"/>
                </a:solidFill>
                <a:latin typeface="+mj-lt"/>
              </a:rPr>
              <a:t>Session 2</a:t>
            </a:r>
            <a:endParaRPr lang="en-GB" sz="4400" dirty="0">
              <a:latin typeface="+mj-lt"/>
            </a:endParaRPr>
          </a:p>
        </p:txBody>
      </p:sp>
      <p:sp>
        <p:nvSpPr>
          <p:cNvPr id="11" name="Rectangle 3">
            <a:extLst>
              <a:ext uri="{FF2B5EF4-FFF2-40B4-BE49-F238E27FC236}">
                <a16:creationId xmlns:a16="http://schemas.microsoft.com/office/drawing/2014/main" id="{65B4A080-0364-4012-A3D1-DAEFC386F0FA}"/>
              </a:ext>
            </a:extLst>
          </p:cNvPr>
          <p:cNvSpPr/>
          <p:nvPr/>
        </p:nvSpPr>
        <p:spPr>
          <a:xfrm rot="10800000">
            <a:off x="5183187" y="-17588"/>
            <a:ext cx="7008810" cy="5845657"/>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 name="connsiteX0" fmla="*/ 0 w 19698243"/>
              <a:gd name="connsiteY0" fmla="*/ 0 h 6887717"/>
              <a:gd name="connsiteX1" fmla="*/ 12277895 w 19698243"/>
              <a:gd name="connsiteY1" fmla="*/ 9939 h 6887717"/>
              <a:gd name="connsiteX2" fmla="*/ 19698243 w 19698243"/>
              <a:gd name="connsiteY2" fmla="*/ 6887717 h 6887717"/>
              <a:gd name="connsiteX3" fmla="*/ 0 w 19698243"/>
              <a:gd name="connsiteY3" fmla="*/ 6866965 h 6887717"/>
              <a:gd name="connsiteX4" fmla="*/ 0 w 19698243"/>
              <a:gd name="connsiteY4" fmla="*/ 0 h 6887717"/>
              <a:gd name="connsiteX0" fmla="*/ 0 w 19698243"/>
              <a:gd name="connsiteY0" fmla="*/ 10813 h 6898530"/>
              <a:gd name="connsiteX1" fmla="*/ 13711119 w 19698243"/>
              <a:gd name="connsiteY1" fmla="*/ 0 h 6898530"/>
              <a:gd name="connsiteX2" fmla="*/ 19698243 w 19698243"/>
              <a:gd name="connsiteY2" fmla="*/ 6898530 h 6898530"/>
              <a:gd name="connsiteX3" fmla="*/ 0 w 19698243"/>
              <a:gd name="connsiteY3" fmla="*/ 6877778 h 6898530"/>
              <a:gd name="connsiteX4" fmla="*/ 0 w 19698243"/>
              <a:gd name="connsiteY4" fmla="*/ 10813 h 689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243" h="6898530">
                <a:moveTo>
                  <a:pt x="0" y="10813"/>
                </a:moveTo>
                <a:lnTo>
                  <a:pt x="13711119" y="0"/>
                </a:lnTo>
                <a:lnTo>
                  <a:pt x="19698243" y="6898530"/>
                </a:lnTo>
                <a:lnTo>
                  <a:pt x="0" y="6877778"/>
                </a:lnTo>
                <a:lnTo>
                  <a:pt x="0" y="10813"/>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7">
            <a:extLst>
              <a:ext uri="{FF2B5EF4-FFF2-40B4-BE49-F238E27FC236}">
                <a16:creationId xmlns:a16="http://schemas.microsoft.com/office/drawing/2014/main" id="{5096EE10-537A-4D8D-912A-6AF2EFFC8C70}"/>
              </a:ext>
            </a:extLst>
          </p:cNvPr>
          <p:cNvSpPr txBox="1">
            <a:spLocks/>
          </p:cNvSpPr>
          <p:nvPr/>
        </p:nvSpPr>
        <p:spPr>
          <a:xfrm>
            <a:off x="6172201" y="1681163"/>
            <a:ext cx="5183188" cy="82391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GB" sz="4400" b="1" dirty="0">
                <a:solidFill>
                  <a:srgbClr val="FFFFFF"/>
                </a:solidFill>
                <a:latin typeface="+mj-lt"/>
              </a:rPr>
              <a:t>Session 2</a:t>
            </a:r>
            <a:endParaRPr lang="en-GB" sz="4400" dirty="0">
              <a:latin typeface="+mj-lt"/>
            </a:endParaRPr>
          </a:p>
        </p:txBody>
      </p:sp>
      <p:sp>
        <p:nvSpPr>
          <p:cNvPr id="13" name="Content Placeholder 8">
            <a:extLst>
              <a:ext uri="{FF2B5EF4-FFF2-40B4-BE49-F238E27FC236}">
                <a16:creationId xmlns:a16="http://schemas.microsoft.com/office/drawing/2014/main" id="{5248F62B-7D61-4B59-A109-C2E738A353F3}"/>
              </a:ext>
            </a:extLst>
          </p:cNvPr>
          <p:cNvSpPr txBox="1">
            <a:spLocks/>
          </p:cNvSpPr>
          <p:nvPr/>
        </p:nvSpPr>
        <p:spPr>
          <a:xfrm>
            <a:off x="6172201" y="2505075"/>
            <a:ext cx="5183188" cy="331383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GB" sz="4400" b="1" dirty="0">
                <a:solidFill>
                  <a:srgbClr val="FFFFFF"/>
                </a:solidFill>
              </a:rPr>
              <a:t>Setting up LinkedIn</a:t>
            </a:r>
          </a:p>
          <a:p>
            <a:endParaRPr lang="en-GB" sz="4400" dirty="0"/>
          </a:p>
        </p:txBody>
      </p:sp>
    </p:spTree>
    <p:extLst>
      <p:ext uri="{BB962C8B-B14F-4D97-AF65-F5344CB8AC3E}">
        <p14:creationId xmlns:p14="http://schemas.microsoft.com/office/powerpoint/2010/main" val="370682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355B37-3E88-49FA-8D1D-6ABCA4673C38}"/>
              </a:ext>
            </a:extLst>
          </p:cNvPr>
          <p:cNvSpPr>
            <a:spLocks noGrp="1"/>
          </p:cNvSpPr>
          <p:nvPr>
            <p:ph type="title"/>
          </p:nvPr>
        </p:nvSpPr>
        <p:spPr/>
        <p:txBody>
          <a:bodyPr>
            <a:normAutofit/>
          </a:bodyPr>
          <a:lstStyle/>
          <a:p>
            <a:r>
              <a:rPr lang="en-GB" sz="4400" b="1" dirty="0">
                <a:solidFill>
                  <a:srgbClr val="FFFFFF"/>
                </a:solidFill>
              </a:rPr>
              <a:t>Content</a:t>
            </a:r>
          </a:p>
        </p:txBody>
      </p:sp>
      <p:sp>
        <p:nvSpPr>
          <p:cNvPr id="8" name="Content Placeholder 7">
            <a:extLst>
              <a:ext uri="{FF2B5EF4-FFF2-40B4-BE49-F238E27FC236}">
                <a16:creationId xmlns:a16="http://schemas.microsoft.com/office/drawing/2014/main" id="{0FE63E11-ACC9-4A87-B889-DC923FE8F925}"/>
              </a:ext>
            </a:extLst>
          </p:cNvPr>
          <p:cNvSpPr>
            <a:spLocks noGrp="1"/>
          </p:cNvSpPr>
          <p:nvPr>
            <p:ph idx="1"/>
          </p:nvPr>
        </p:nvSpPr>
        <p:spPr/>
        <p:txBody>
          <a:bodyPr numCol="1">
            <a:normAutofit/>
          </a:bodyPr>
          <a:lstStyle/>
          <a:p>
            <a:pPr marL="0" indent="0">
              <a:spcAft>
                <a:spcPts val="600"/>
              </a:spcAft>
              <a:buNone/>
            </a:pPr>
            <a:r>
              <a:rPr lang="en-US" sz="3300" b="1" dirty="0">
                <a:latin typeface="+mj-lt"/>
                <a:ea typeface="Arial" charset="0"/>
                <a:cs typeface="Arial"/>
              </a:rPr>
              <a:t>Session 2: Setting up LinkedIn (practical)</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What are you waiting for? Go. Find. Be found.</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1: Set up your account</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2: Create your profile</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3: Link with connections</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4: Share content</a:t>
            </a:r>
          </a:p>
          <a:p>
            <a:pPr marL="342900" indent="-342900">
              <a:buBlip>
                <a:blip r:embed="rId2"/>
              </a:buBlip>
            </a:pPr>
            <a:r>
              <a:rPr lang="en-US" dirty="0">
                <a:solidFill>
                  <a:schemeClr val="bg1"/>
                </a:solidFill>
                <a:latin typeface="+mj-lt"/>
                <a:ea typeface="Arial" charset="0"/>
                <a:cs typeface="Arial"/>
              </a:rPr>
              <a:t>Feedback</a:t>
            </a:r>
            <a:endParaRPr lang="en-US" dirty="0">
              <a:latin typeface="+mj-lt"/>
              <a:ea typeface="Arial" charset="0"/>
              <a:cs typeface="Calibri"/>
            </a:endParaRPr>
          </a:p>
        </p:txBody>
      </p:sp>
    </p:spTree>
    <p:extLst>
      <p:ext uri="{BB962C8B-B14F-4D97-AF65-F5344CB8AC3E}">
        <p14:creationId xmlns:p14="http://schemas.microsoft.com/office/powerpoint/2010/main" val="413491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78ACC4-2358-467F-AD95-9EAFF20B1736}"/>
              </a:ext>
            </a:extLst>
          </p:cNvPr>
          <p:cNvSpPr>
            <a:spLocks noGrp="1"/>
          </p:cNvSpPr>
          <p:nvPr>
            <p:ph type="title"/>
          </p:nvPr>
        </p:nvSpPr>
        <p:spPr>
          <a:xfrm>
            <a:off x="839788" y="907123"/>
            <a:ext cx="4166552" cy="3397827"/>
          </a:xfrm>
        </p:spPr>
        <p:txBody>
          <a:bodyPr>
            <a:noAutofit/>
          </a:bodyPr>
          <a:lstStyle/>
          <a:p>
            <a:pPr algn="r"/>
            <a:r>
              <a:rPr lang="en-GB" sz="4400" dirty="0">
                <a:solidFill>
                  <a:schemeClr val="accent1"/>
                </a:solidFill>
              </a:rPr>
              <a:t>“What are you waiting for? </a:t>
            </a:r>
            <a:br>
              <a:rPr lang="en-GB" sz="4400" dirty="0">
                <a:solidFill>
                  <a:schemeClr val="accent1"/>
                </a:solidFill>
              </a:rPr>
            </a:br>
            <a:r>
              <a:rPr lang="en-GB" sz="4400" dirty="0">
                <a:solidFill>
                  <a:schemeClr val="accent1"/>
                </a:solidFill>
              </a:rPr>
              <a:t>Go. Find. </a:t>
            </a:r>
            <a:br>
              <a:rPr lang="en-GB" sz="4400" dirty="0">
                <a:solidFill>
                  <a:schemeClr val="accent1"/>
                </a:solidFill>
              </a:rPr>
            </a:br>
            <a:r>
              <a:rPr lang="en-GB" sz="4400" dirty="0">
                <a:solidFill>
                  <a:schemeClr val="accent1"/>
                </a:solidFill>
              </a:rPr>
              <a:t>Be Found.”</a:t>
            </a:r>
          </a:p>
        </p:txBody>
      </p:sp>
      <p:pic>
        <p:nvPicPr>
          <p:cNvPr id="2" name="Online Media 1" title="LinkedIn for Students: Top Five Profile To-Do's">
            <a:hlinkClick r:id="" action="ppaction://media"/>
            <a:extLst>
              <a:ext uri="{FF2B5EF4-FFF2-40B4-BE49-F238E27FC236}">
                <a16:creationId xmlns:a16="http://schemas.microsoft.com/office/drawing/2014/main" id="{E9AD1312-CE16-4E35-9A84-B6D5D96CFA11}"/>
              </a:ext>
            </a:extLst>
          </p:cNvPr>
          <p:cNvPicPr>
            <a:picLocks noRot="1" noChangeAspect="1"/>
          </p:cNvPicPr>
          <p:nvPr>
            <a:videoFile r:link="rId1"/>
          </p:nvPr>
        </p:nvPicPr>
        <p:blipFill>
          <a:blip r:embed="rId4"/>
          <a:stretch>
            <a:fillRect/>
          </a:stretch>
        </p:blipFill>
        <p:spPr>
          <a:xfrm>
            <a:off x="5617699" y="1318603"/>
            <a:ext cx="5734513" cy="3240000"/>
          </a:xfrm>
          <a:prstGeom prst="rect">
            <a:avLst/>
          </a:prstGeom>
        </p:spPr>
      </p:pic>
    </p:spTree>
    <p:extLst>
      <p:ext uri="{BB962C8B-B14F-4D97-AF65-F5344CB8AC3E}">
        <p14:creationId xmlns:p14="http://schemas.microsoft.com/office/powerpoint/2010/main" val="118668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355B37-3E88-49FA-8D1D-6ABCA4673C38}"/>
              </a:ext>
            </a:extLst>
          </p:cNvPr>
          <p:cNvSpPr>
            <a:spLocks noGrp="1"/>
          </p:cNvSpPr>
          <p:nvPr>
            <p:ph type="title"/>
          </p:nvPr>
        </p:nvSpPr>
        <p:spPr/>
        <p:txBody>
          <a:bodyPr>
            <a:normAutofit/>
          </a:bodyPr>
          <a:lstStyle/>
          <a:p>
            <a:r>
              <a:rPr lang="en-GB" sz="4400" b="1" dirty="0">
                <a:solidFill>
                  <a:srgbClr val="FFFFFF"/>
                </a:solidFill>
              </a:rPr>
              <a:t>Content</a:t>
            </a:r>
          </a:p>
        </p:txBody>
      </p:sp>
      <p:sp>
        <p:nvSpPr>
          <p:cNvPr id="8" name="Content Placeholder 7">
            <a:extLst>
              <a:ext uri="{FF2B5EF4-FFF2-40B4-BE49-F238E27FC236}">
                <a16:creationId xmlns:a16="http://schemas.microsoft.com/office/drawing/2014/main" id="{0FE63E11-ACC9-4A87-B889-DC923FE8F925}"/>
              </a:ext>
            </a:extLst>
          </p:cNvPr>
          <p:cNvSpPr>
            <a:spLocks noGrp="1"/>
          </p:cNvSpPr>
          <p:nvPr>
            <p:ph idx="1"/>
          </p:nvPr>
        </p:nvSpPr>
        <p:spPr/>
        <p:txBody>
          <a:bodyPr numCol="2">
            <a:normAutofit lnSpcReduction="10000"/>
          </a:bodyPr>
          <a:lstStyle/>
          <a:p>
            <a:pPr marL="0" indent="0">
              <a:spcAft>
                <a:spcPts val="600"/>
              </a:spcAft>
              <a:buNone/>
            </a:pPr>
            <a:r>
              <a:rPr lang="en-US" sz="3300" b="1" dirty="0">
                <a:latin typeface="+mj-lt"/>
                <a:ea typeface="Arial" charset="0"/>
                <a:cs typeface="Arial"/>
              </a:rPr>
              <a:t>Session 1: What is LinkedIn? (theory)</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It’s not just for old people with briefcases </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About LinkedIn: professional not personal</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LinkedIn: what’s in it for you?</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Start early</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Why do employers use LinkedIn?</a:t>
            </a:r>
          </a:p>
          <a:p>
            <a:pPr marL="342900" indent="-342900">
              <a:buBlip>
                <a:blip r:embed="rId2"/>
              </a:buBlip>
            </a:pPr>
            <a:r>
              <a:rPr lang="en-US" dirty="0">
                <a:solidFill>
                  <a:schemeClr val="bg1"/>
                </a:solidFill>
                <a:latin typeface="+mj-lt"/>
                <a:ea typeface="Arial" charset="0"/>
                <a:cs typeface="Arial"/>
              </a:rPr>
              <a:t>Introducing…</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Any questions?</a:t>
            </a:r>
          </a:p>
          <a:p>
            <a:endParaRPr lang="en-US" sz="3200" b="1" dirty="0">
              <a:latin typeface="+mj-lt"/>
              <a:ea typeface="Arial" charset="0"/>
              <a:cs typeface="Arial"/>
            </a:endParaRPr>
          </a:p>
          <a:p>
            <a:pPr marL="0" indent="0">
              <a:spcAft>
                <a:spcPts val="600"/>
              </a:spcAft>
              <a:buNone/>
            </a:pPr>
            <a:r>
              <a:rPr lang="en-US" sz="3300" b="1" dirty="0">
                <a:latin typeface="+mj-lt"/>
                <a:ea typeface="Arial" charset="0"/>
                <a:cs typeface="Arial"/>
              </a:rPr>
              <a:t>Session 2: Setting up LinkedIn (practical)</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What are you waiting for? Go. Find. </a:t>
            </a:r>
            <a:br>
              <a:rPr lang="en-US" dirty="0">
                <a:solidFill>
                  <a:schemeClr val="bg1"/>
                </a:solidFill>
                <a:latin typeface="+mj-lt"/>
                <a:ea typeface="Arial" charset="0"/>
                <a:cs typeface="Arial"/>
              </a:rPr>
            </a:br>
            <a:r>
              <a:rPr lang="en-US" dirty="0">
                <a:solidFill>
                  <a:schemeClr val="bg1"/>
                </a:solidFill>
                <a:latin typeface="+mj-lt"/>
                <a:ea typeface="Arial" charset="0"/>
                <a:cs typeface="Arial"/>
              </a:rPr>
              <a:t>Be found.</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1: Set up your account</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2: Create your profile</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3: Link with connections</a:t>
            </a:r>
          </a:p>
          <a:p>
            <a:pPr marL="342900" indent="-342900">
              <a:buBlip>
                <a:blip r:embed="rId2">
                  <a:extLst>
                    <a:ext uri="{837473B0-CC2E-450A-ABE3-18F120FF3D39}">
                      <a1611:picAttrSrcUrl xmlns:a1611="http://schemas.microsoft.com/office/drawing/2016/11/main" r:id="rId3"/>
                    </a:ext>
                  </a:extLst>
                </a:blip>
              </a:buBlip>
            </a:pPr>
            <a:r>
              <a:rPr lang="en-US" dirty="0">
                <a:solidFill>
                  <a:schemeClr val="bg1"/>
                </a:solidFill>
                <a:latin typeface="+mj-lt"/>
                <a:ea typeface="Arial" charset="0"/>
                <a:cs typeface="Arial"/>
              </a:rPr>
              <a:t>Step 4: Share content</a:t>
            </a:r>
          </a:p>
          <a:p>
            <a:pPr marL="342900" indent="-342900">
              <a:buBlip>
                <a:blip r:embed="rId2"/>
              </a:buBlip>
            </a:pPr>
            <a:r>
              <a:rPr lang="en-US" dirty="0">
                <a:solidFill>
                  <a:schemeClr val="bg1"/>
                </a:solidFill>
                <a:latin typeface="+mj-lt"/>
                <a:ea typeface="Arial" charset="0"/>
                <a:cs typeface="Arial"/>
              </a:rPr>
              <a:t>Feedback</a:t>
            </a:r>
            <a:endParaRPr lang="en-US" dirty="0">
              <a:latin typeface="+mj-lt"/>
              <a:ea typeface="Arial" charset="0"/>
              <a:cs typeface="Calibri"/>
            </a:endParaRPr>
          </a:p>
        </p:txBody>
      </p:sp>
    </p:spTree>
    <p:extLst>
      <p:ext uri="{BB962C8B-B14F-4D97-AF65-F5344CB8AC3E}">
        <p14:creationId xmlns:p14="http://schemas.microsoft.com/office/powerpoint/2010/main" val="180487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9BB667C-26CF-4554-AE0D-E8B8AEC13B06}"/>
              </a:ext>
            </a:extLst>
          </p:cNvPr>
          <p:cNvSpPr/>
          <p:nvPr/>
        </p:nvSpPr>
        <p:spPr>
          <a:xfrm>
            <a:off x="0" y="-18662"/>
            <a:ext cx="9525000" cy="5852533"/>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83514B66-1B9B-4AA1-A86E-910FAFA77C1F}"/>
              </a:ext>
            </a:extLst>
          </p:cNvPr>
          <p:cNvSpPr>
            <a:spLocks noGrp="1"/>
          </p:cNvSpPr>
          <p:nvPr>
            <p:ph type="title"/>
          </p:nvPr>
        </p:nvSpPr>
        <p:spPr/>
        <p:txBody>
          <a:bodyPr>
            <a:noAutofit/>
          </a:bodyPr>
          <a:lstStyle/>
          <a:p>
            <a:r>
              <a:rPr lang="en-GB" sz="4400" b="1" dirty="0">
                <a:solidFill>
                  <a:schemeClr val="bg1"/>
                </a:solidFill>
              </a:rPr>
              <a:t>Step 1: Set up </a:t>
            </a:r>
            <a:br>
              <a:rPr lang="en-GB" sz="4400" b="1" dirty="0">
                <a:solidFill>
                  <a:schemeClr val="bg1"/>
                </a:solidFill>
              </a:rPr>
            </a:br>
            <a:r>
              <a:rPr lang="en-GB" sz="4400" b="1" dirty="0">
                <a:solidFill>
                  <a:schemeClr val="bg1"/>
                </a:solidFill>
              </a:rPr>
              <a:t>your account</a:t>
            </a:r>
          </a:p>
        </p:txBody>
      </p:sp>
      <p:sp>
        <p:nvSpPr>
          <p:cNvPr id="9" name="Content Placeholder 8">
            <a:extLst>
              <a:ext uri="{FF2B5EF4-FFF2-40B4-BE49-F238E27FC236}">
                <a16:creationId xmlns:a16="http://schemas.microsoft.com/office/drawing/2014/main" id="{CFDF37C6-1808-42AC-A00F-7D814F186DD4}"/>
              </a:ext>
            </a:extLst>
          </p:cNvPr>
          <p:cNvSpPr>
            <a:spLocks noGrp="1"/>
          </p:cNvSpPr>
          <p:nvPr>
            <p:ph idx="1"/>
          </p:nvPr>
        </p:nvSpPr>
        <p:spPr>
          <a:xfrm>
            <a:off x="838200" y="1825627"/>
            <a:ext cx="5597769" cy="4014342"/>
          </a:xfrm>
        </p:spPr>
        <p:txBody>
          <a:bodyPr>
            <a:noAutofit/>
          </a:bodyPr>
          <a:lstStyle/>
          <a:p>
            <a:pPr marL="285750" indent="-285750">
              <a:spcAft>
                <a:spcPts val="1200"/>
              </a:spcAft>
              <a:buBlip>
                <a:blip r:embed="rId3">
                  <a:extLst>
                    <a:ext uri="{837473B0-CC2E-450A-ABE3-18F120FF3D39}">
                      <a1611:picAttrSrcUrl xmlns:a1611="http://schemas.microsoft.com/office/drawing/2016/11/main" r:id="rId4"/>
                    </a:ext>
                  </a:extLst>
                </a:blip>
              </a:buBlip>
            </a:pPr>
            <a:endParaRPr lang="en-GB" dirty="0">
              <a:solidFill>
                <a:schemeClr val="bg1"/>
              </a:solidFill>
              <a:latin typeface="+mj-lt"/>
            </a:endParaRPr>
          </a:p>
          <a:p>
            <a:pPr marL="285750" indent="-285750">
              <a:spcAft>
                <a:spcPts val="1200"/>
              </a:spcAft>
              <a:buBlip>
                <a:blip r:embed="rId3">
                  <a:extLst>
                    <a:ext uri="{837473B0-CC2E-450A-ABE3-18F120FF3D39}">
                      <a1611:picAttrSrcUrl xmlns:a1611="http://schemas.microsoft.com/office/drawing/2016/11/main" r:id="rId4"/>
                    </a:ext>
                  </a:extLst>
                </a:blip>
              </a:buBlip>
            </a:pPr>
            <a:r>
              <a:rPr lang="en-GB" dirty="0">
                <a:solidFill>
                  <a:schemeClr val="bg1"/>
                </a:solidFill>
                <a:latin typeface="+mj-lt"/>
              </a:rPr>
              <a:t>Visit </a:t>
            </a:r>
            <a:r>
              <a:rPr lang="en-GB" u="sng" dirty="0">
                <a:solidFill>
                  <a:schemeClr val="bg1"/>
                </a:solidFill>
                <a:latin typeface="+mj-lt"/>
                <a:hlinkClick r:id="rId5">
                  <a:extLst>
                    <a:ext uri="{A12FA001-AC4F-418D-AE19-62706E023703}">
                      <ahyp:hlinkClr xmlns:ahyp="http://schemas.microsoft.com/office/drawing/2018/hyperlinkcolor" val="tx"/>
                    </a:ext>
                  </a:extLst>
                </a:hlinkClick>
              </a:rPr>
              <a:t>www.LinkedIn.com</a:t>
            </a:r>
            <a:r>
              <a:rPr lang="en-GB" dirty="0">
                <a:solidFill>
                  <a:schemeClr val="bg1"/>
                </a:solidFill>
                <a:latin typeface="+mj-lt"/>
              </a:rPr>
              <a:t> </a:t>
            </a:r>
            <a:br>
              <a:rPr lang="en-GB" dirty="0">
                <a:solidFill>
                  <a:schemeClr val="bg1"/>
                </a:solidFill>
                <a:latin typeface="+mj-lt"/>
              </a:rPr>
            </a:br>
            <a:r>
              <a:rPr lang="en-GB" dirty="0">
                <a:solidFill>
                  <a:schemeClr val="bg1"/>
                </a:solidFill>
                <a:latin typeface="+mj-lt"/>
              </a:rPr>
              <a:t>and click ‘Join now’. </a:t>
            </a:r>
          </a:p>
        </p:txBody>
      </p:sp>
      <p:pic>
        <p:nvPicPr>
          <p:cNvPr id="13" name="Picture 2" descr="Linkedin Logo transparent PNG - StickPNG">
            <a:extLst>
              <a:ext uri="{FF2B5EF4-FFF2-40B4-BE49-F238E27FC236}">
                <a16:creationId xmlns:a16="http://schemas.microsoft.com/office/drawing/2014/main" id="{270950F5-3E12-4A46-B8C5-161D363326D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E2D88CD-6813-4B0E-AA8F-A1F09656B3A6}"/>
              </a:ext>
            </a:extLst>
          </p:cNvPr>
          <p:cNvGrpSpPr/>
          <p:nvPr/>
        </p:nvGrpSpPr>
        <p:grpSpPr>
          <a:xfrm>
            <a:off x="4762500" y="378004"/>
            <a:ext cx="7072192" cy="4498811"/>
            <a:chOff x="4122057" y="754321"/>
            <a:chExt cx="7667060" cy="4877222"/>
          </a:xfrm>
        </p:grpSpPr>
        <p:pic>
          <p:nvPicPr>
            <p:cNvPr id="10" name="Picture 9">
              <a:extLst>
                <a:ext uri="{FF2B5EF4-FFF2-40B4-BE49-F238E27FC236}">
                  <a16:creationId xmlns:a16="http://schemas.microsoft.com/office/drawing/2014/main" id="{3331D1B1-2951-412D-8CB6-908D40F8F50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122057" y="754321"/>
              <a:ext cx="7667060" cy="4877222"/>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13C1A83D-8A00-4A88-A0CC-134A59D5667D}"/>
                </a:ext>
              </a:extLst>
            </p:cNvPr>
            <p:cNvSpPr/>
            <p:nvPr/>
          </p:nvSpPr>
          <p:spPr>
            <a:xfrm>
              <a:off x="9521373" y="1135697"/>
              <a:ext cx="878608" cy="613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4787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 Setting up your account continued…</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6143171" cy="4014342"/>
          </a:xfrm>
        </p:spPr>
        <p:txBody>
          <a:bodyPr>
            <a:normAutofit/>
          </a:bodyPr>
          <a:lstStyle/>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accent1"/>
                </a:solidFill>
                <a:latin typeface="+mj-lt"/>
              </a:rPr>
              <a:t>Add your school or another professional-sounding email (not ‘sarahluvscats@gmail.com and don’t include your date of birth!) plus a password to create your account.</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accent1"/>
                </a:solidFill>
                <a:latin typeface="+mj-lt"/>
              </a:rPr>
              <a:t>Do the quick security check to verify you’re not a robot!</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accent1"/>
                </a:solidFill>
                <a:latin typeface="+mj-lt"/>
              </a:rPr>
              <a:t>On the next page, get started by entering your county, post code and location.</a:t>
            </a:r>
          </a:p>
          <a:p>
            <a:pPr marL="0" indent="0">
              <a:spcAft>
                <a:spcPts val="1200"/>
              </a:spcAft>
              <a:buNone/>
            </a:pPr>
            <a:endParaRPr lang="en-GB" dirty="0">
              <a:solidFill>
                <a:schemeClr val="accent1"/>
              </a:solidFill>
              <a:latin typeface="+mj-lt"/>
            </a:endParaRPr>
          </a:p>
        </p:txBody>
      </p:sp>
      <p:grpSp>
        <p:nvGrpSpPr>
          <p:cNvPr id="7" name="Group 6">
            <a:extLst>
              <a:ext uri="{FF2B5EF4-FFF2-40B4-BE49-F238E27FC236}">
                <a16:creationId xmlns:a16="http://schemas.microsoft.com/office/drawing/2014/main" id="{4819804F-A548-4332-81C6-C0F1FDEB8F5C}"/>
              </a:ext>
            </a:extLst>
          </p:cNvPr>
          <p:cNvGrpSpPr/>
          <p:nvPr/>
        </p:nvGrpSpPr>
        <p:grpSpPr>
          <a:xfrm>
            <a:off x="7759700" y="1652492"/>
            <a:ext cx="3594100" cy="3553016"/>
            <a:chOff x="5030040" y="1387285"/>
            <a:chExt cx="3594100" cy="3553016"/>
          </a:xfrm>
        </p:grpSpPr>
        <p:pic>
          <p:nvPicPr>
            <p:cNvPr id="11" name="Picture 10">
              <a:extLst>
                <a:ext uri="{FF2B5EF4-FFF2-40B4-BE49-F238E27FC236}">
                  <a16:creationId xmlns:a16="http://schemas.microsoft.com/office/drawing/2014/main" id="{94A2D0A2-0C0A-4DF2-8021-CB6880744A6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030040" y="1387285"/>
              <a:ext cx="3594100" cy="3553016"/>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B3BC47F3-591B-48E4-8443-8173B4D3A71B}"/>
                </a:ext>
              </a:extLst>
            </p:cNvPr>
            <p:cNvSpPr/>
            <p:nvPr/>
          </p:nvSpPr>
          <p:spPr>
            <a:xfrm>
              <a:off x="5208679" y="2158253"/>
              <a:ext cx="3281083" cy="12729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p>
          </p:txBody>
        </p:sp>
      </p:grpSp>
    </p:spTree>
    <p:extLst>
      <p:ext uri="{BB962C8B-B14F-4D97-AF65-F5344CB8AC3E}">
        <p14:creationId xmlns:p14="http://schemas.microsoft.com/office/powerpoint/2010/main" val="321501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  Setting up your account continued…</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5823857" cy="4014342"/>
          </a:xfrm>
        </p:spPr>
        <p:txBody>
          <a:bodyPr>
            <a:noAutofit/>
          </a:bodyPr>
          <a:lstStyle/>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bg1"/>
                </a:solidFill>
                <a:latin typeface="+mj-lt"/>
              </a:rPr>
              <a:t>On the next page, instead of adding ‘Most recent job title’, click on ‘I’m a student’. This treats you like you are university student, but don’t worry, we can round that. </a:t>
            </a:r>
          </a:p>
          <a:p>
            <a:pPr marL="0" indent="0">
              <a:spcAft>
                <a:spcPts val="1200"/>
              </a:spcAft>
              <a:buNone/>
            </a:pPr>
            <a:endParaRPr lang="en-GB" dirty="0">
              <a:solidFill>
                <a:schemeClr val="bg1"/>
              </a:solidFill>
              <a:latin typeface="+mj-lt"/>
            </a:endParaRPr>
          </a:p>
          <a:p>
            <a:pPr marL="285750" indent="-285750">
              <a:spcAft>
                <a:spcPts val="1200"/>
              </a:spcAft>
              <a:buBlip>
                <a:blip r:embed="rId2">
                  <a:extLst>
                    <a:ext uri="{837473B0-CC2E-450A-ABE3-18F120FF3D39}">
                      <a1611:picAttrSrcUrl xmlns:a1611="http://schemas.microsoft.com/office/drawing/2016/11/main" r:id="rId3"/>
                    </a:ext>
                  </a:extLst>
                </a:blip>
              </a:buBlip>
            </a:pPr>
            <a:endParaRPr lang="en-GB" dirty="0">
              <a:solidFill>
                <a:schemeClr val="bg1"/>
              </a:solidFill>
              <a:latin typeface="+mj-lt"/>
            </a:endParaRPr>
          </a:p>
        </p:txBody>
      </p:sp>
      <p:grpSp>
        <p:nvGrpSpPr>
          <p:cNvPr id="15" name="Group 14">
            <a:extLst>
              <a:ext uri="{FF2B5EF4-FFF2-40B4-BE49-F238E27FC236}">
                <a16:creationId xmlns:a16="http://schemas.microsoft.com/office/drawing/2014/main" id="{195D2851-EBDC-458A-8BDE-469FEBFDBECB}"/>
              </a:ext>
            </a:extLst>
          </p:cNvPr>
          <p:cNvGrpSpPr/>
          <p:nvPr/>
        </p:nvGrpSpPr>
        <p:grpSpPr>
          <a:xfrm>
            <a:off x="7142778" y="1825627"/>
            <a:ext cx="4211022" cy="2689800"/>
            <a:chOff x="6813197" y="1591913"/>
            <a:chExt cx="4211022" cy="2689800"/>
          </a:xfrm>
        </p:grpSpPr>
        <p:pic>
          <p:nvPicPr>
            <p:cNvPr id="13" name="Picture 12">
              <a:extLst>
                <a:ext uri="{FF2B5EF4-FFF2-40B4-BE49-F238E27FC236}">
                  <a16:creationId xmlns:a16="http://schemas.microsoft.com/office/drawing/2014/main" id="{0567D468-9F97-4E55-8FF1-DE709949FF7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813197" y="1591913"/>
              <a:ext cx="4211022" cy="2689800"/>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63B778EC-5575-46D2-9535-2767B2207C01}"/>
                </a:ext>
              </a:extLst>
            </p:cNvPr>
            <p:cNvSpPr/>
            <p:nvPr/>
          </p:nvSpPr>
          <p:spPr>
            <a:xfrm>
              <a:off x="8252079" y="3160951"/>
              <a:ext cx="1225750" cy="6417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7487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  Setting up your account continued…</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6302829" cy="4014342"/>
          </a:xfrm>
        </p:spPr>
        <p:txBody>
          <a:bodyPr>
            <a:noAutofit/>
          </a:bodyPr>
          <a:lstStyle/>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bg1"/>
                </a:solidFill>
                <a:latin typeface="+mj-lt"/>
              </a:rPr>
              <a:t>On the next page, add your school (if your school has a LinkedIn page select this or input it as a new entry). </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bg1"/>
                </a:solidFill>
                <a:latin typeface="+mj-lt"/>
              </a:rPr>
              <a:t>Where it ask for degree, insert ‘A-Levels’.</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bg1"/>
                </a:solidFill>
                <a:latin typeface="+mj-lt"/>
              </a:rPr>
              <a:t>In the ‘Specialization’ box, write the subjects you are studying). </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dirty="0">
                <a:solidFill>
                  <a:schemeClr val="bg1"/>
                </a:solidFill>
                <a:latin typeface="+mj-lt"/>
              </a:rPr>
              <a:t>Finally, add in your sixth form school start year (Year 12) and end year (Year 13) and click continue.</a:t>
            </a:r>
          </a:p>
          <a:p>
            <a:pPr marL="285750" indent="-285750">
              <a:spcAft>
                <a:spcPts val="1200"/>
              </a:spcAft>
              <a:buBlip>
                <a:blip r:embed="rId2">
                  <a:extLst>
                    <a:ext uri="{837473B0-CC2E-450A-ABE3-18F120FF3D39}">
                      <a1611:picAttrSrcUrl xmlns:a1611="http://schemas.microsoft.com/office/drawing/2016/11/main" r:id="rId3"/>
                    </a:ext>
                  </a:extLst>
                </a:blip>
              </a:buBlip>
            </a:pPr>
            <a:endParaRPr lang="en-GB" dirty="0">
              <a:solidFill>
                <a:schemeClr val="bg1"/>
              </a:solidFill>
              <a:latin typeface="+mj-lt"/>
            </a:endParaRPr>
          </a:p>
          <a:p>
            <a:pPr marL="285750" indent="-285750">
              <a:spcAft>
                <a:spcPts val="1200"/>
              </a:spcAft>
              <a:buBlip>
                <a:blip r:embed="rId2">
                  <a:extLst>
                    <a:ext uri="{837473B0-CC2E-450A-ABE3-18F120FF3D39}">
                      <a1611:picAttrSrcUrl xmlns:a1611="http://schemas.microsoft.com/office/drawing/2016/11/main" r:id="rId3"/>
                    </a:ext>
                  </a:extLst>
                </a:blip>
              </a:buBlip>
            </a:pPr>
            <a:endParaRPr lang="en-GB" dirty="0">
              <a:solidFill>
                <a:schemeClr val="bg1"/>
              </a:solidFill>
              <a:latin typeface="+mj-lt"/>
            </a:endParaRPr>
          </a:p>
        </p:txBody>
      </p:sp>
      <p:pic>
        <p:nvPicPr>
          <p:cNvPr id="12" name="Picture 11">
            <a:extLst>
              <a:ext uri="{FF2B5EF4-FFF2-40B4-BE49-F238E27FC236}">
                <a16:creationId xmlns:a16="http://schemas.microsoft.com/office/drawing/2014/main" id="{5CC6DBC6-1613-4CA9-BAE2-3E75BDDC770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34300" y="1465026"/>
            <a:ext cx="3619500" cy="4065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237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 Setting up your account: almost done!</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6317343" cy="4014342"/>
          </a:xfrm>
        </p:spPr>
        <p:txBody>
          <a:bodyPr>
            <a:noAutofit/>
          </a:bodyPr>
          <a:lstStyle/>
          <a:p>
            <a:pPr marL="285750" indent="-285750">
              <a:spcAft>
                <a:spcPts val="1200"/>
              </a:spcAft>
              <a:buBlip>
                <a:blip r:embed="rId2"/>
              </a:buBlip>
            </a:pPr>
            <a:r>
              <a:rPr lang="en-GB" dirty="0">
                <a:solidFill>
                  <a:schemeClr val="accent1"/>
                </a:solidFill>
                <a:latin typeface="+mj-lt"/>
              </a:rPr>
              <a:t>Check your email and you’ll find a pin code from LinkedIn: either enter the code when asked or click on ‘agree and confirm your email’ to complete sign up.  </a:t>
            </a:r>
          </a:p>
          <a:p>
            <a:pPr marL="285750" indent="-285750">
              <a:spcAft>
                <a:spcPts val="1200"/>
              </a:spcAft>
              <a:buBlip>
                <a:blip r:embed="rId2"/>
              </a:buBlip>
            </a:pPr>
            <a:r>
              <a:rPr lang="en-GB" dirty="0">
                <a:solidFill>
                  <a:schemeClr val="accent1"/>
                </a:solidFill>
                <a:latin typeface="+mj-lt"/>
              </a:rPr>
              <a:t>When it askes you ‘Are you looking for a new job?’, just put ‘No’ and then skip all the way to the ‘Finish’ button (so skip importing your email contacts, skip connecting with people, skip the photo etc for now) which takes you to the main landing screen. </a:t>
            </a:r>
          </a:p>
          <a:p>
            <a:pPr marL="285750" indent="-285750">
              <a:spcAft>
                <a:spcPts val="1200"/>
              </a:spcAft>
              <a:buBlip>
                <a:blip r:embed="rId2"/>
              </a:buBlip>
            </a:pPr>
            <a:r>
              <a:rPr lang="en-GB" dirty="0">
                <a:solidFill>
                  <a:schemeClr val="accent1"/>
                </a:solidFill>
                <a:latin typeface="+mj-lt"/>
              </a:rPr>
              <a:t>This will create your account. Don’t worry, you can change everything shortly and keep adding to it over time. But for now, well done: we’ve achieved step 1. </a:t>
            </a:r>
          </a:p>
          <a:p>
            <a:pPr marL="285750" indent="-285750">
              <a:spcAft>
                <a:spcPts val="1200"/>
              </a:spcAft>
              <a:buBlip>
                <a:blip r:embed="rId2">
                  <a:extLst>
                    <a:ext uri="{837473B0-CC2E-450A-ABE3-18F120FF3D39}">
                      <a1611:picAttrSrcUrl xmlns:a1611="http://schemas.microsoft.com/office/drawing/2016/11/main" r:id="rId3"/>
                    </a:ext>
                  </a:extLst>
                </a:blip>
              </a:buBlip>
            </a:pPr>
            <a:endParaRPr lang="en-GB" dirty="0">
              <a:solidFill>
                <a:schemeClr val="accent1"/>
              </a:solidFill>
              <a:latin typeface="+mj-lt"/>
              <a:cs typeface="Arial"/>
            </a:endParaRPr>
          </a:p>
          <a:p>
            <a:pPr>
              <a:spcAft>
                <a:spcPts val="1200"/>
              </a:spcAft>
            </a:pPr>
            <a:endParaRPr lang="en-GB" dirty="0">
              <a:solidFill>
                <a:schemeClr val="accent1"/>
              </a:solidFill>
              <a:latin typeface="+mj-lt"/>
            </a:endParaRPr>
          </a:p>
          <a:p>
            <a:pPr marL="0" indent="0">
              <a:spcAft>
                <a:spcPts val="1200"/>
              </a:spcAft>
              <a:buNone/>
            </a:pPr>
            <a:endParaRPr lang="en-GB" dirty="0">
              <a:solidFill>
                <a:schemeClr val="accent1"/>
              </a:solidFill>
              <a:latin typeface="+mj-lt"/>
            </a:endParaRPr>
          </a:p>
        </p:txBody>
      </p:sp>
      <p:grpSp>
        <p:nvGrpSpPr>
          <p:cNvPr id="8" name="Group 7">
            <a:extLst>
              <a:ext uri="{FF2B5EF4-FFF2-40B4-BE49-F238E27FC236}">
                <a16:creationId xmlns:a16="http://schemas.microsoft.com/office/drawing/2014/main" id="{E6E6B407-47E0-4EA6-B13C-79814C9CDCD8}"/>
              </a:ext>
            </a:extLst>
          </p:cNvPr>
          <p:cNvGrpSpPr/>
          <p:nvPr/>
        </p:nvGrpSpPr>
        <p:grpSpPr>
          <a:xfrm>
            <a:off x="7493000" y="1825627"/>
            <a:ext cx="3860800" cy="2197101"/>
            <a:chOff x="4862729" y="1231899"/>
            <a:chExt cx="3860800" cy="2197101"/>
          </a:xfrm>
        </p:grpSpPr>
        <p:pic>
          <p:nvPicPr>
            <p:cNvPr id="9" name="Picture 8">
              <a:extLst>
                <a:ext uri="{FF2B5EF4-FFF2-40B4-BE49-F238E27FC236}">
                  <a16:creationId xmlns:a16="http://schemas.microsoft.com/office/drawing/2014/main" id="{D1A08058-83CB-4B82-AE7D-00B1C138DA0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62729" y="1231899"/>
              <a:ext cx="3860800" cy="2197101"/>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BDFA6758-421E-4CF4-9AEC-67E3CC932627}"/>
                </a:ext>
              </a:extLst>
            </p:cNvPr>
            <p:cNvSpPr/>
            <p:nvPr/>
          </p:nvSpPr>
          <p:spPr>
            <a:xfrm>
              <a:off x="6251998" y="2656129"/>
              <a:ext cx="1094962" cy="5360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7868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6570485F-39C2-466D-899F-B0A9AE2A8707}"/>
              </a:ext>
            </a:extLst>
          </p:cNvPr>
          <p:cNvSpPr/>
          <p:nvPr/>
        </p:nvSpPr>
        <p:spPr>
          <a:xfrm rot="10800000">
            <a:off x="2171700" y="-1"/>
            <a:ext cx="10020300" cy="5818909"/>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83514B66-1B9B-4AA1-A86E-910FAFA77C1F}"/>
              </a:ext>
            </a:extLst>
          </p:cNvPr>
          <p:cNvSpPr>
            <a:spLocks noGrp="1"/>
          </p:cNvSpPr>
          <p:nvPr>
            <p:ph type="title"/>
          </p:nvPr>
        </p:nvSpPr>
        <p:spPr/>
        <p:txBody>
          <a:bodyPr>
            <a:noAutofit/>
          </a:bodyPr>
          <a:lstStyle/>
          <a:p>
            <a:pPr algn="r"/>
            <a:r>
              <a:rPr lang="en-GB" sz="4400" b="1" dirty="0">
                <a:solidFill>
                  <a:schemeClr val="bg1"/>
                </a:solidFill>
              </a:rPr>
              <a:t>Step 2: Create</a:t>
            </a:r>
            <a:br>
              <a:rPr lang="en-GB" sz="4400" b="1" dirty="0">
                <a:solidFill>
                  <a:schemeClr val="bg1"/>
                </a:solidFill>
              </a:rPr>
            </a:br>
            <a:r>
              <a:rPr lang="en-GB" sz="4400" b="1" dirty="0">
                <a:solidFill>
                  <a:schemeClr val="bg1"/>
                </a:solidFill>
              </a:rPr>
              <a:t>your profile</a:t>
            </a:r>
          </a:p>
        </p:txBody>
      </p:sp>
      <p:sp>
        <p:nvSpPr>
          <p:cNvPr id="9" name="Content Placeholder 8">
            <a:extLst>
              <a:ext uri="{FF2B5EF4-FFF2-40B4-BE49-F238E27FC236}">
                <a16:creationId xmlns:a16="http://schemas.microsoft.com/office/drawing/2014/main" id="{CFDF37C6-1808-42AC-A00F-7D814F186DD4}"/>
              </a:ext>
            </a:extLst>
          </p:cNvPr>
          <p:cNvSpPr>
            <a:spLocks noGrp="1"/>
          </p:cNvSpPr>
          <p:nvPr>
            <p:ph idx="1"/>
          </p:nvPr>
        </p:nvSpPr>
        <p:spPr>
          <a:xfrm>
            <a:off x="8153400" y="1825626"/>
            <a:ext cx="3390900" cy="2289173"/>
          </a:xfrm>
        </p:spPr>
        <p:txBody>
          <a:bodyPr>
            <a:noAutofit/>
          </a:bodyPr>
          <a:lstStyle/>
          <a:p>
            <a:pPr marL="285750" indent="-285750">
              <a:spcAft>
                <a:spcPts val="1200"/>
              </a:spcAft>
              <a:buBlip>
                <a:blip r:embed="rId3">
                  <a:extLst>
                    <a:ext uri="{837473B0-CC2E-450A-ABE3-18F120FF3D39}">
                      <a1611:picAttrSrcUrl xmlns:a1611="http://schemas.microsoft.com/office/drawing/2016/11/main" r:id="rId4"/>
                    </a:ext>
                  </a:extLst>
                </a:blip>
              </a:buBlip>
            </a:pPr>
            <a:endParaRPr lang="en-GB" dirty="0">
              <a:solidFill>
                <a:schemeClr val="bg1"/>
              </a:solidFill>
              <a:latin typeface="+mj-lt"/>
            </a:endParaRPr>
          </a:p>
          <a:p>
            <a:pPr marL="285750" indent="-285750">
              <a:spcAft>
                <a:spcPts val="1200"/>
              </a:spcAft>
              <a:buBlip>
                <a:blip r:embed="rId3">
                  <a:extLst>
                    <a:ext uri="{837473B0-CC2E-450A-ABE3-18F120FF3D39}">
                      <a1611:picAttrSrcUrl xmlns:a1611="http://schemas.microsoft.com/office/drawing/2016/11/main" r:id="rId4"/>
                    </a:ext>
                  </a:extLst>
                </a:blip>
              </a:buBlip>
            </a:pPr>
            <a:r>
              <a:rPr lang="en-GB" dirty="0">
                <a:solidFill>
                  <a:schemeClr val="bg1"/>
                </a:solidFill>
                <a:latin typeface="+mj-lt"/>
              </a:rPr>
              <a:t>You should now see a landing page that looks a bit like this.</a:t>
            </a:r>
          </a:p>
          <a:p>
            <a:pPr marL="285750" indent="-285750">
              <a:spcAft>
                <a:spcPts val="1200"/>
              </a:spcAft>
              <a:buBlip>
                <a:blip r:embed="rId3">
                  <a:extLst>
                    <a:ext uri="{837473B0-CC2E-450A-ABE3-18F120FF3D39}">
                      <a1611:picAttrSrcUrl xmlns:a1611="http://schemas.microsoft.com/office/drawing/2016/11/main" r:id="rId4"/>
                    </a:ext>
                  </a:extLst>
                </a:blip>
              </a:buBlip>
            </a:pPr>
            <a:r>
              <a:rPr lang="en-GB" dirty="0">
                <a:solidFill>
                  <a:schemeClr val="bg1"/>
                </a:solidFill>
                <a:latin typeface="+mj-lt"/>
              </a:rPr>
              <a:t>We need to take your profile strength from beginner to all-star.</a:t>
            </a:r>
          </a:p>
          <a:p>
            <a:pPr marL="285750" indent="-285750">
              <a:spcAft>
                <a:spcPts val="1200"/>
              </a:spcAft>
              <a:buBlip>
                <a:blip r:embed="rId3">
                  <a:extLst>
                    <a:ext uri="{837473B0-CC2E-450A-ABE3-18F120FF3D39}">
                      <a1611:picAttrSrcUrl xmlns:a1611="http://schemas.microsoft.com/office/drawing/2016/11/main" r:id="rId4"/>
                    </a:ext>
                  </a:extLst>
                </a:blip>
              </a:buBlip>
            </a:pPr>
            <a:endParaRPr lang="en-GB" dirty="0">
              <a:solidFill>
                <a:schemeClr val="bg1"/>
              </a:solidFill>
              <a:latin typeface="+mj-lt"/>
            </a:endParaRPr>
          </a:p>
          <a:p>
            <a:pPr marL="342900" indent="-342900">
              <a:spcAft>
                <a:spcPts val="1200"/>
              </a:spcAft>
              <a:buBlip>
                <a:blip r:embed="rId3"/>
              </a:buBlip>
            </a:pPr>
            <a:endParaRPr lang="en-US" dirty="0">
              <a:solidFill>
                <a:schemeClr val="bg1"/>
              </a:solidFill>
              <a:latin typeface="+mj-lt"/>
              <a:ea typeface="Arial" charset="0"/>
              <a:cs typeface="Arial"/>
            </a:endParaRPr>
          </a:p>
        </p:txBody>
      </p:sp>
      <p:grpSp>
        <p:nvGrpSpPr>
          <p:cNvPr id="12" name="Group 11">
            <a:extLst>
              <a:ext uri="{FF2B5EF4-FFF2-40B4-BE49-F238E27FC236}">
                <a16:creationId xmlns:a16="http://schemas.microsoft.com/office/drawing/2014/main" id="{9FE70583-23EE-4F37-B2D5-4584AC8344FA}"/>
              </a:ext>
            </a:extLst>
          </p:cNvPr>
          <p:cNvGrpSpPr/>
          <p:nvPr/>
        </p:nvGrpSpPr>
        <p:grpSpPr>
          <a:xfrm>
            <a:off x="438150" y="342900"/>
            <a:ext cx="7390714" cy="4895850"/>
            <a:chOff x="940486" y="1238250"/>
            <a:chExt cx="7059828" cy="4203700"/>
          </a:xfrm>
        </p:grpSpPr>
        <p:pic>
          <p:nvPicPr>
            <p:cNvPr id="13" name="Picture 12">
              <a:extLst>
                <a:ext uri="{FF2B5EF4-FFF2-40B4-BE49-F238E27FC236}">
                  <a16:creationId xmlns:a16="http://schemas.microsoft.com/office/drawing/2014/main" id="{789058AE-C8D6-4590-936A-3862B45DF15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40486" y="1238250"/>
              <a:ext cx="7059828" cy="4203700"/>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E20AD22D-E381-4721-90C9-3D384F7FDAA9}"/>
                </a:ext>
              </a:extLst>
            </p:cNvPr>
            <p:cNvSpPr/>
            <p:nvPr/>
          </p:nvSpPr>
          <p:spPr>
            <a:xfrm>
              <a:off x="940486" y="4015028"/>
              <a:ext cx="2031314" cy="734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9869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1" y="1825627"/>
            <a:ext cx="4686300" cy="4014342"/>
          </a:xfrm>
        </p:spPr>
        <p:txBody>
          <a:bodyPr>
            <a:noAutofit/>
          </a:bodyPr>
          <a:lstStyle/>
          <a:p>
            <a:pPr marL="285750" indent="-285750">
              <a:spcAft>
                <a:spcPts val="1200"/>
              </a:spcAft>
              <a:buBlip>
                <a:blip r:embed="rId2"/>
              </a:buBlip>
            </a:pPr>
            <a:r>
              <a:rPr lang="en-GB" dirty="0">
                <a:solidFill>
                  <a:schemeClr val="bg1"/>
                </a:solidFill>
                <a:latin typeface="+mj-lt"/>
              </a:rPr>
              <a:t>Your profile strength just means the depth of information you’re providing. The more engaging, meaningful the details, the more people will want to find out more about you.</a:t>
            </a:r>
          </a:p>
          <a:p>
            <a:pPr marL="285750" indent="-285750">
              <a:spcAft>
                <a:spcPts val="1200"/>
              </a:spcAft>
              <a:buBlip>
                <a:blip r:embed="rId2"/>
              </a:buBlip>
            </a:pPr>
            <a:r>
              <a:rPr lang="en-GB" dirty="0">
                <a:solidFill>
                  <a:schemeClr val="bg1"/>
                </a:solidFill>
                <a:latin typeface="+mj-lt"/>
              </a:rPr>
              <a:t>We’ll now look at each profile section in turn to take you from beginner to intermediate  and finally to all star – so you really stand out from the crowd. </a:t>
            </a:r>
          </a:p>
          <a:p>
            <a:pPr marL="285750" indent="-285750">
              <a:spcAft>
                <a:spcPts val="1200"/>
              </a:spcAft>
              <a:buBlip>
                <a:blip r:embed="rId2"/>
              </a:buBlip>
            </a:pPr>
            <a:r>
              <a:rPr lang="en-GB" dirty="0">
                <a:solidFill>
                  <a:schemeClr val="bg1"/>
                </a:solidFill>
                <a:latin typeface="+mj-lt"/>
              </a:rPr>
              <a:t>Click on ‘Add profile section’ circled here to navigate your way through.</a:t>
            </a:r>
          </a:p>
          <a:p>
            <a:pPr marL="285750" indent="-285750">
              <a:spcAft>
                <a:spcPts val="1200"/>
              </a:spcAft>
              <a:buBlip>
                <a:blip r:embed="rId2">
                  <a:extLst>
                    <a:ext uri="{837473B0-CC2E-450A-ABE3-18F120FF3D39}">
                      <a1611:picAttrSrcUrl xmlns:a1611="http://schemas.microsoft.com/office/drawing/2016/11/main" r:id="rId3"/>
                    </a:ext>
                  </a:extLst>
                </a:blip>
              </a:buBlip>
            </a:pPr>
            <a:endParaRPr lang="en-GB" dirty="0">
              <a:solidFill>
                <a:schemeClr val="bg1"/>
              </a:solidFill>
              <a:latin typeface="+mj-lt"/>
            </a:endParaRPr>
          </a:p>
        </p:txBody>
      </p:sp>
      <p:grpSp>
        <p:nvGrpSpPr>
          <p:cNvPr id="2" name="Group 1">
            <a:extLst>
              <a:ext uri="{FF2B5EF4-FFF2-40B4-BE49-F238E27FC236}">
                <a16:creationId xmlns:a16="http://schemas.microsoft.com/office/drawing/2014/main" id="{75BDFB4B-2E9A-46C9-B2C3-D7C6C9C5EB4E}"/>
              </a:ext>
            </a:extLst>
          </p:cNvPr>
          <p:cNvGrpSpPr/>
          <p:nvPr/>
        </p:nvGrpSpPr>
        <p:grpSpPr>
          <a:xfrm>
            <a:off x="5827597" y="1387555"/>
            <a:ext cx="5526203" cy="4082890"/>
            <a:chOff x="5827597" y="1387555"/>
            <a:chExt cx="5526203" cy="4082890"/>
          </a:xfrm>
        </p:grpSpPr>
        <p:pic>
          <p:nvPicPr>
            <p:cNvPr id="7" name="Picture 6">
              <a:extLst>
                <a:ext uri="{FF2B5EF4-FFF2-40B4-BE49-F238E27FC236}">
                  <a16:creationId xmlns:a16="http://schemas.microsoft.com/office/drawing/2014/main" id="{A3FADFAB-D88B-4F5B-8965-010C77B7A23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827597" y="1387555"/>
              <a:ext cx="5526203" cy="4082890"/>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E358E8C0-3C53-460C-A883-B3788C4CD75E}"/>
                </a:ext>
              </a:extLst>
            </p:cNvPr>
            <p:cNvSpPr/>
            <p:nvPr/>
          </p:nvSpPr>
          <p:spPr>
            <a:xfrm>
              <a:off x="8590698" y="1690689"/>
              <a:ext cx="1858366" cy="5823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3586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‘Intro’</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11224846" cy="4014342"/>
          </a:xfrm>
        </p:spPr>
        <p:txBody>
          <a:bodyPr numCol="2">
            <a:noAutofit/>
          </a:bodyPr>
          <a:lstStyle/>
          <a:p>
            <a:pPr marL="0" indent="0">
              <a:spcAft>
                <a:spcPts val="1200"/>
              </a:spcAft>
              <a:buNone/>
            </a:pPr>
            <a:r>
              <a:rPr lang="en-GB" dirty="0">
                <a:solidFill>
                  <a:schemeClr val="bg1"/>
                </a:solidFill>
                <a:latin typeface="+mj-lt"/>
              </a:rPr>
              <a:t>In the Intro, we’re going to add a photo to your profile – so you’re 21x more likely to be viewed!</a:t>
            </a: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Either upload one you’re already taken or use the camera on your device to take a new one. </a:t>
            </a: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You need to be alone, professionally dressed and in a sensible pose. A plain background is good. No party shots, cartoon avatars, puppy pics! </a:t>
            </a: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You can also upload a banner image that showcases your work or your personal brand to help you stand out. 	</a:t>
            </a:r>
            <a:endParaRPr lang="en-GB" dirty="0">
              <a:solidFill>
                <a:schemeClr val="bg1"/>
              </a:solidFill>
              <a:latin typeface="+mj-lt"/>
            </a:endParaRPr>
          </a:p>
          <a:p>
            <a:pPr marL="0" indent="0">
              <a:spcAft>
                <a:spcPts val="1200"/>
              </a:spcAft>
              <a:buNone/>
            </a:pPr>
            <a:endParaRPr lang="en-GB" dirty="0">
              <a:solidFill>
                <a:schemeClr val="bg1"/>
              </a:solidFill>
              <a:latin typeface="+mj-lt"/>
            </a:endParaRPr>
          </a:p>
          <a:p>
            <a:pPr marL="0" indent="0">
              <a:spcAft>
                <a:spcPts val="1200"/>
              </a:spcAft>
              <a:buNone/>
            </a:pPr>
            <a:endParaRPr lang="en-GB" dirty="0">
              <a:solidFill>
                <a:schemeClr val="bg1"/>
              </a:solidFill>
              <a:latin typeface="+mj-lt"/>
            </a:endParaRPr>
          </a:p>
          <a:p>
            <a:pPr marL="0" indent="0">
              <a:spcAft>
                <a:spcPts val="1200"/>
              </a:spcAft>
              <a:buNone/>
            </a:pPr>
            <a:endParaRPr lang="en-GB" dirty="0">
              <a:solidFill>
                <a:schemeClr val="bg1"/>
              </a:solidFill>
              <a:latin typeface="+mj-lt"/>
            </a:endParaRPr>
          </a:p>
          <a:p>
            <a:pPr marL="0" indent="0">
              <a:spcAft>
                <a:spcPts val="1200"/>
              </a:spcAft>
              <a:buNone/>
            </a:pPr>
            <a:endParaRPr lang="en-GB" dirty="0">
              <a:solidFill>
                <a:schemeClr val="bg1"/>
              </a:solidFill>
              <a:latin typeface="+mj-lt"/>
            </a:endParaRPr>
          </a:p>
          <a:p>
            <a:pPr marL="0" indent="0">
              <a:spcAft>
                <a:spcPts val="1200"/>
              </a:spcAft>
              <a:buNone/>
            </a:pPr>
            <a:endParaRPr lang="en-GB" dirty="0">
              <a:solidFill>
                <a:schemeClr val="bg1"/>
              </a:solidFill>
              <a:latin typeface="+mj-lt"/>
            </a:endParaRPr>
          </a:p>
          <a:p>
            <a:pPr marL="0" indent="0">
              <a:spcAft>
                <a:spcPts val="1200"/>
              </a:spcAft>
              <a:buNone/>
            </a:pPr>
            <a:endParaRPr lang="en-GB" dirty="0">
              <a:solidFill>
                <a:schemeClr val="bg1"/>
              </a:solidFill>
              <a:latin typeface="+mj-lt"/>
            </a:endParaRPr>
          </a:p>
          <a:p>
            <a:pPr marL="0" indent="0">
              <a:spcAft>
                <a:spcPts val="1200"/>
              </a:spcAft>
              <a:buNone/>
            </a:pPr>
            <a:r>
              <a:rPr lang="en-GB" dirty="0">
                <a:solidFill>
                  <a:schemeClr val="bg1"/>
                </a:solidFill>
                <a:latin typeface="+mj-lt"/>
              </a:rPr>
              <a:t>	At a later stage, you can come back to this 	section and explore the ‘looking for a new 	job’ section.</a:t>
            </a:r>
          </a:p>
          <a:p>
            <a:pPr marL="0" indent="0">
              <a:spcAft>
                <a:spcPts val="1200"/>
              </a:spcAft>
              <a:buNone/>
            </a:pPr>
            <a:endParaRPr lang="en-GB" dirty="0">
              <a:solidFill>
                <a:schemeClr val="bg1"/>
              </a:solidFill>
              <a:latin typeface="+mj-lt"/>
            </a:endParaRPr>
          </a:p>
        </p:txBody>
      </p:sp>
      <p:grpSp>
        <p:nvGrpSpPr>
          <p:cNvPr id="9" name="Group 8">
            <a:extLst>
              <a:ext uri="{FF2B5EF4-FFF2-40B4-BE49-F238E27FC236}">
                <a16:creationId xmlns:a16="http://schemas.microsoft.com/office/drawing/2014/main" id="{8E268CC4-7FB0-492E-9A7D-E57D7471AAB1}"/>
              </a:ext>
            </a:extLst>
          </p:cNvPr>
          <p:cNvGrpSpPr/>
          <p:nvPr/>
        </p:nvGrpSpPr>
        <p:grpSpPr>
          <a:xfrm>
            <a:off x="7127679" y="1411901"/>
            <a:ext cx="4507475" cy="2858391"/>
            <a:chOff x="4217086" y="1472309"/>
            <a:chExt cx="4507475" cy="2858391"/>
          </a:xfrm>
        </p:grpSpPr>
        <p:pic>
          <p:nvPicPr>
            <p:cNvPr id="10" name="Picture 9">
              <a:extLst>
                <a:ext uri="{FF2B5EF4-FFF2-40B4-BE49-F238E27FC236}">
                  <a16:creationId xmlns:a16="http://schemas.microsoft.com/office/drawing/2014/main" id="{60341E3B-0CA2-4784-AA83-96F8934E30D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17086" y="1472309"/>
              <a:ext cx="4507475" cy="2857500"/>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BB0982EB-39F5-4B70-BC0E-0C2A407C8F2C}"/>
                </a:ext>
              </a:extLst>
            </p:cNvPr>
            <p:cNvSpPr/>
            <p:nvPr/>
          </p:nvSpPr>
          <p:spPr>
            <a:xfrm>
              <a:off x="6307734" y="3657600"/>
              <a:ext cx="2416827" cy="673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488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699970-A363-4029-B646-E0E9A191419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211671">
            <a:off x="3766791" y="803247"/>
            <a:ext cx="4528927" cy="351131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63C9868-8B00-43B7-A9EE-84EF5F2375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21194709">
            <a:off x="629778" y="1055546"/>
            <a:ext cx="3426693" cy="457389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A563ED3-1184-49D9-9322-FA0E6C5FEF3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763488" y="1572427"/>
            <a:ext cx="2789828" cy="3783344"/>
          </a:xfrm>
          <a:prstGeom prst="rect">
            <a:avLst/>
          </a:prstGeom>
          <a:ln>
            <a:noFill/>
          </a:ln>
          <a:effectLst>
            <a:outerShdw blurRad="292100" dist="139700" dir="2700000" algn="tl" rotWithShape="0">
              <a:srgbClr val="333333">
                <a:alpha val="65000"/>
              </a:srgbClr>
            </a:outerShdw>
          </a:effectLst>
        </p:spPr>
      </p:pic>
      <p:pic>
        <p:nvPicPr>
          <p:cNvPr id="11280" name="Picture 16" descr="Green tick symbol and red cross sign in circle. Icons for evaluation quiz.  Vector. | Nyotron">
            <a:extLst>
              <a:ext uri="{FF2B5EF4-FFF2-40B4-BE49-F238E27FC236}">
                <a16:creationId xmlns:a16="http://schemas.microsoft.com/office/drawing/2014/main" id="{D5DAEC64-33D6-4F3D-BE3A-2DFAE3F75E0A}"/>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7788133" y="4795337"/>
            <a:ext cx="975355" cy="951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Green tick symbol and red cross sign in circle. Icons for evaluation quiz.  Vector. | Nyotron">
            <a:extLst>
              <a:ext uri="{FF2B5EF4-FFF2-40B4-BE49-F238E27FC236}">
                <a16:creationId xmlns:a16="http://schemas.microsoft.com/office/drawing/2014/main" id="{468B8AAD-8089-4311-AEDD-EF3FBD493B05}"/>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5190307" y="4676357"/>
            <a:ext cx="898815" cy="8839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Green tick symbol and red cross sign in circle. Icons for evaluation quiz.  Vector. | Nyotron">
            <a:extLst>
              <a:ext uri="{FF2B5EF4-FFF2-40B4-BE49-F238E27FC236}">
                <a16:creationId xmlns:a16="http://schemas.microsoft.com/office/drawing/2014/main" id="{6F8CBA9F-0485-459E-8922-BE288CD8A151}"/>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188489" y="137917"/>
            <a:ext cx="898815" cy="8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2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280"/>
                                        </p:tgtEl>
                                        <p:attrNameLst>
                                          <p:attrName>style.visibility</p:attrName>
                                        </p:attrNameLst>
                                      </p:cBhvr>
                                      <p:to>
                                        <p:strVal val="visible"/>
                                      </p:to>
                                    </p:set>
                                    <p:animEffect transition="in" filter="fade">
                                      <p:cBhvr>
                                        <p:cTn id="10"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‘Edit intro’</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11224846" cy="4014342"/>
          </a:xfrm>
        </p:spPr>
        <p:txBody>
          <a:bodyPr numCol="1">
            <a:noAutofit/>
          </a:bodyPr>
          <a:lstStyle/>
          <a:p>
            <a:pPr marL="0" indent="0">
              <a:spcAft>
                <a:spcPts val="1200"/>
              </a:spcAft>
              <a:buNone/>
            </a:pPr>
            <a:r>
              <a:rPr lang="en-GB" dirty="0">
                <a:solidFill>
                  <a:schemeClr val="bg1"/>
                </a:solidFill>
                <a:latin typeface="+mj-lt"/>
              </a:rPr>
              <a:t>While we’re here, we’re going to make some further edits. </a:t>
            </a:r>
          </a:p>
          <a:p>
            <a:pPr marL="285750" indent="-285750">
              <a:spcAft>
                <a:spcPts val="1200"/>
              </a:spcAft>
              <a:buBlip>
                <a:blip r:embed="rId3"/>
              </a:buBlip>
            </a:pPr>
            <a:r>
              <a:rPr lang="en-GB" dirty="0">
                <a:solidFill>
                  <a:schemeClr val="bg1"/>
                </a:solidFill>
                <a:latin typeface="+mj-lt"/>
              </a:rPr>
              <a:t>Click on the pencil to the right of ‘More’.</a:t>
            </a:r>
          </a:p>
        </p:txBody>
      </p:sp>
      <p:grpSp>
        <p:nvGrpSpPr>
          <p:cNvPr id="7" name="Group 6">
            <a:extLst>
              <a:ext uri="{FF2B5EF4-FFF2-40B4-BE49-F238E27FC236}">
                <a16:creationId xmlns:a16="http://schemas.microsoft.com/office/drawing/2014/main" id="{074B249E-1747-4BCB-91D0-E99FE7D319B0}"/>
              </a:ext>
            </a:extLst>
          </p:cNvPr>
          <p:cNvGrpSpPr/>
          <p:nvPr/>
        </p:nvGrpSpPr>
        <p:grpSpPr>
          <a:xfrm>
            <a:off x="838200" y="3029649"/>
            <a:ext cx="9730154" cy="2280905"/>
            <a:chOff x="571500" y="4089400"/>
            <a:chExt cx="7874000" cy="1574801"/>
          </a:xfrm>
        </p:grpSpPr>
        <p:pic>
          <p:nvPicPr>
            <p:cNvPr id="8" name="Picture 7">
              <a:extLst>
                <a:ext uri="{FF2B5EF4-FFF2-40B4-BE49-F238E27FC236}">
                  <a16:creationId xmlns:a16="http://schemas.microsoft.com/office/drawing/2014/main" id="{E8A42E7A-5D50-4C69-91F7-188581BCCD9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1500" y="4089400"/>
              <a:ext cx="7874000" cy="1574801"/>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36DFA8D4-60AC-485D-944F-46842F164F16}"/>
                </a:ext>
              </a:extLst>
            </p:cNvPr>
            <p:cNvSpPr/>
            <p:nvPr/>
          </p:nvSpPr>
          <p:spPr>
            <a:xfrm>
              <a:off x="7645400" y="4216400"/>
              <a:ext cx="800100" cy="3302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3482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044A019-76A5-4DEF-B310-3266AB89C2D6}"/>
              </a:ext>
            </a:extLst>
          </p:cNvPr>
          <p:cNvSpPr>
            <a:spLocks noGrp="1"/>
          </p:cNvSpPr>
          <p:nvPr>
            <p:ph type="body" sz="quarter" idx="3"/>
          </p:nvPr>
        </p:nvSpPr>
        <p:spPr/>
        <p:txBody>
          <a:bodyPr>
            <a:normAutofit/>
          </a:bodyPr>
          <a:lstStyle/>
          <a:p>
            <a:pPr algn="r"/>
            <a:r>
              <a:rPr lang="en-GB" sz="4400" b="1" dirty="0">
                <a:solidFill>
                  <a:srgbClr val="FFFFFF"/>
                </a:solidFill>
                <a:latin typeface="+mj-lt"/>
              </a:rPr>
              <a:t>Session 1</a:t>
            </a:r>
            <a:endParaRPr lang="en-GB" sz="4400" dirty="0">
              <a:latin typeface="+mj-lt"/>
            </a:endParaRPr>
          </a:p>
        </p:txBody>
      </p:sp>
      <p:sp>
        <p:nvSpPr>
          <p:cNvPr id="9" name="Content Placeholder 8">
            <a:extLst>
              <a:ext uri="{FF2B5EF4-FFF2-40B4-BE49-F238E27FC236}">
                <a16:creationId xmlns:a16="http://schemas.microsoft.com/office/drawing/2014/main" id="{6EF98927-7E47-4BAE-993C-8804B5BDC3F3}"/>
              </a:ext>
            </a:extLst>
          </p:cNvPr>
          <p:cNvSpPr>
            <a:spLocks noGrp="1"/>
          </p:cNvSpPr>
          <p:nvPr>
            <p:ph sz="quarter" idx="4"/>
          </p:nvPr>
        </p:nvSpPr>
        <p:spPr/>
        <p:txBody>
          <a:bodyPr>
            <a:normAutofit/>
          </a:bodyPr>
          <a:lstStyle/>
          <a:p>
            <a:pPr marL="0" indent="0" algn="r">
              <a:buNone/>
            </a:pPr>
            <a:r>
              <a:rPr lang="en-GB" sz="4400" b="1" dirty="0">
                <a:solidFill>
                  <a:srgbClr val="FFFFFF"/>
                </a:solidFill>
              </a:rPr>
              <a:t>What is LinkedIn?</a:t>
            </a:r>
          </a:p>
          <a:p>
            <a:endParaRPr lang="en-GB" sz="4400" dirty="0"/>
          </a:p>
        </p:txBody>
      </p:sp>
      <p:pic>
        <p:nvPicPr>
          <p:cNvPr id="10" name="Picture 9" descr="A picture containing shirt&#10;&#10;Description automatically generated">
            <a:extLst>
              <a:ext uri="{FF2B5EF4-FFF2-40B4-BE49-F238E27FC236}">
                <a16:creationId xmlns:a16="http://schemas.microsoft.com/office/drawing/2014/main" id="{05C460ED-2F04-4847-81B4-A481F2C6616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368" r="-1410"/>
          <a:stretch/>
        </p:blipFill>
        <p:spPr>
          <a:xfrm>
            <a:off x="836611" y="1308245"/>
            <a:ext cx="3704083" cy="3868592"/>
          </a:xfrm>
          <a:prstGeom prst="rect">
            <a:avLst/>
          </a:prstGeom>
        </p:spPr>
      </p:pic>
    </p:spTree>
    <p:extLst>
      <p:ext uri="{BB962C8B-B14F-4D97-AF65-F5344CB8AC3E}">
        <p14:creationId xmlns:p14="http://schemas.microsoft.com/office/powerpoint/2010/main" val="131983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‘Edit intro’</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10515600" cy="4014342"/>
          </a:xfrm>
        </p:spPr>
        <p:txBody>
          <a:bodyPr numCol="1">
            <a:noAutofit/>
          </a:bodyPr>
          <a:lstStyle/>
          <a:p>
            <a:pPr marL="285750" indent="-285750">
              <a:spcAft>
                <a:spcPts val="12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Now change the</a:t>
            </a:r>
            <a:r>
              <a:rPr lang="en-GB" dirty="0">
                <a:solidFill>
                  <a:schemeClr val="bg1"/>
                </a:solidFill>
                <a:effectLst/>
                <a:latin typeface="+mj-lt"/>
                <a:ea typeface="Calibri" panose="020F0502020204030204" pitchFamily="34" charset="0"/>
                <a:cs typeface="Times New Roman" panose="02020603050405020304" pitchFamily="18" charset="0"/>
              </a:rPr>
              <a:t> headline into a short, memorable professional slogan. Tell your new network what you are studying now or where you intend to go.  Think about which keywords are useful for the industry you want to work in. For example:</a:t>
            </a:r>
          </a:p>
          <a:p>
            <a:pPr marL="285750" indent="0">
              <a:buNone/>
            </a:pPr>
            <a:r>
              <a:rPr lang="en-GB" dirty="0">
                <a:solidFill>
                  <a:schemeClr val="bg1"/>
                </a:solidFill>
                <a:effectLst/>
                <a:latin typeface="+mj-lt"/>
                <a:ea typeface="Calibri" panose="020F0502020204030204" pitchFamily="34" charset="0"/>
                <a:cs typeface="Times New Roman" panose="02020603050405020304" pitchFamily="18" charset="0"/>
              </a:rPr>
              <a:t>“Student at [XXX School| Studying Biology, English &amp; Geography”</a:t>
            </a:r>
          </a:p>
          <a:p>
            <a:pPr marL="285750" indent="0">
              <a:lnSpc>
                <a:spcPct val="115000"/>
              </a:lnSpc>
              <a:buNone/>
            </a:pPr>
            <a:r>
              <a:rPr lang="en-GB" dirty="0">
                <a:solidFill>
                  <a:schemeClr val="bg1"/>
                </a:solidFill>
                <a:effectLst/>
                <a:latin typeface="+mj-lt"/>
                <a:ea typeface="Calibri" panose="020F0502020204030204" pitchFamily="34" charset="0"/>
                <a:cs typeface="Times New Roman" panose="02020603050405020304" pitchFamily="18" charset="0"/>
              </a:rPr>
              <a:t>“Sixth former preparing for career in healthcare”</a:t>
            </a:r>
          </a:p>
          <a:p>
            <a:pPr marL="285750" indent="0">
              <a:lnSpc>
                <a:spcPct val="115000"/>
              </a:lnSpc>
              <a:buNone/>
            </a:pPr>
            <a:r>
              <a:rPr lang="en-GB" dirty="0">
                <a:solidFill>
                  <a:schemeClr val="bg1"/>
                </a:solidFill>
                <a:effectLst/>
                <a:latin typeface="+mj-lt"/>
                <a:ea typeface="Calibri" panose="020F0502020204030204" pitchFamily="34" charset="0"/>
                <a:cs typeface="Times New Roman" panose="02020603050405020304" pitchFamily="18" charset="0"/>
              </a:rPr>
              <a:t>“School student seeking work experience in physiotherapy”</a:t>
            </a:r>
          </a:p>
          <a:p>
            <a:pPr marL="285750" indent="0">
              <a:lnSpc>
                <a:spcPct val="115000"/>
              </a:lnSpc>
              <a:spcAft>
                <a:spcPts val="1000"/>
              </a:spcAft>
              <a:buNone/>
            </a:pPr>
            <a:r>
              <a:rPr lang="en-GB" dirty="0">
                <a:solidFill>
                  <a:schemeClr val="bg1"/>
                </a:solidFill>
                <a:effectLst/>
                <a:latin typeface="+mj-lt"/>
                <a:ea typeface="Calibri" panose="020F0502020204030204" pitchFamily="34" charset="0"/>
                <a:cs typeface="Times New Roman" panose="02020603050405020304" pitchFamily="18" charset="0"/>
              </a:rPr>
              <a:t>“Year 13 applying for degree in environmental science” </a:t>
            </a:r>
          </a:p>
          <a:p>
            <a:pPr marL="0" indent="0">
              <a:spcAft>
                <a:spcPts val="1200"/>
              </a:spcAft>
              <a:buNone/>
            </a:pPr>
            <a:endParaRPr lang="en-GB" dirty="0">
              <a:solidFill>
                <a:schemeClr val="bg1"/>
              </a:solidFill>
              <a:latin typeface="+mj-lt"/>
            </a:endParaRPr>
          </a:p>
        </p:txBody>
      </p:sp>
      <p:pic>
        <p:nvPicPr>
          <p:cNvPr id="11" name="Picture 10">
            <a:extLst>
              <a:ext uri="{FF2B5EF4-FFF2-40B4-BE49-F238E27FC236}">
                <a16:creationId xmlns:a16="http://schemas.microsoft.com/office/drawing/2014/main" id="{28EE0127-D9D7-4C36-9622-B1108D3CB3B6}"/>
              </a:ext>
            </a:extLst>
          </p:cNvPr>
          <p:cNvPicPr preferRelativeResize="0">
            <a:picLocks/>
          </p:cNvPicPr>
          <p:nvPr/>
        </p:nvPicPr>
        <p:blipFill rotWithShape="1">
          <a:blip r:embed="rId4" cstate="hqprint">
            <a:extLst>
              <a:ext uri="{28A0092B-C50C-407E-A947-70E740481C1C}">
                <a14:useLocalDpi xmlns:a14="http://schemas.microsoft.com/office/drawing/2010/main"/>
              </a:ext>
            </a:extLst>
          </a:blip>
          <a:srcRect/>
          <a:stretch/>
        </p:blipFill>
        <p:spPr>
          <a:xfrm>
            <a:off x="8445619" y="2623913"/>
            <a:ext cx="2717344" cy="2717344"/>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293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‘Edit intro’</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6215743" cy="4014342"/>
          </a:xfrm>
        </p:spPr>
        <p:txBody>
          <a:bodyPr numCol="1">
            <a:noAutofit/>
          </a:bodyPr>
          <a:lstStyle/>
          <a:p>
            <a:pPr marL="285750" indent="-285750">
              <a:spcAft>
                <a:spcPts val="800"/>
              </a:spcAft>
              <a:buBlip>
                <a:blip r:embed="rId3"/>
              </a:buBlip>
            </a:pPr>
            <a:r>
              <a:rPr lang="en-GB" dirty="0">
                <a:solidFill>
                  <a:schemeClr val="bg1"/>
                </a:solidFill>
                <a:effectLst/>
                <a:latin typeface="+mj-lt"/>
                <a:ea typeface="Calibri" panose="020F0502020204030204" pitchFamily="34" charset="0"/>
                <a:cs typeface="Times New Roman" panose="02020603050405020304" pitchFamily="18" charset="0"/>
              </a:rPr>
              <a:t>Check the box to </a:t>
            </a:r>
            <a:r>
              <a:rPr lang="en-GB" dirty="0">
                <a:solidFill>
                  <a:schemeClr val="bg1"/>
                </a:solidFill>
                <a:latin typeface="+mj-lt"/>
                <a:ea typeface="Calibri" panose="020F0502020204030204" pitchFamily="34" charset="0"/>
                <a:cs typeface="Times New Roman" panose="02020603050405020304" pitchFamily="18" charset="0"/>
              </a:rPr>
              <a:t>show your education in your intro. </a:t>
            </a:r>
          </a:p>
          <a:p>
            <a:pPr marL="285750" indent="-285750">
              <a:spcAft>
                <a:spcPts val="8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If it makes you insert an industry, either pick one you’re interested in going into or select ‘Education management’ which is the nearest to school for now. </a:t>
            </a:r>
          </a:p>
          <a:p>
            <a:pPr marL="285750" indent="-285750">
              <a:spcAft>
                <a:spcPts val="8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Finally, edit your contact information. For now, just leave the email address you input at the start. </a:t>
            </a:r>
          </a:p>
          <a:p>
            <a:pPr marL="285750" indent="-285750">
              <a:spcAft>
                <a:spcPts val="12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Click ‘profile </a:t>
            </a:r>
            <a:r>
              <a:rPr lang="en-GB" dirty="0" err="1">
                <a:solidFill>
                  <a:schemeClr val="bg1"/>
                </a:solidFill>
                <a:latin typeface="+mj-lt"/>
                <a:ea typeface="Calibri" panose="020F0502020204030204" pitchFamily="34" charset="0"/>
                <a:cs typeface="Times New Roman" panose="02020603050405020304" pitchFamily="18" charset="0"/>
              </a:rPr>
              <a:t>url</a:t>
            </a:r>
            <a:r>
              <a:rPr lang="en-GB" dirty="0">
                <a:solidFill>
                  <a:schemeClr val="bg1"/>
                </a:solidFill>
                <a:latin typeface="+mj-lt"/>
                <a:ea typeface="Calibri" panose="020F0502020204030204" pitchFamily="34" charset="0"/>
                <a:cs typeface="Times New Roman" panose="02020603050405020304" pitchFamily="18" charset="0"/>
              </a:rPr>
              <a:t>’ and then ‘</a:t>
            </a:r>
            <a:r>
              <a:rPr lang="en-GB" b="0" i="0" dirty="0">
                <a:solidFill>
                  <a:schemeClr val="bg1"/>
                </a:solidFill>
                <a:effectLst/>
                <a:latin typeface="+mj-lt"/>
              </a:rPr>
              <a:t>Personalize the URL for your profile’ to take from you something like </a:t>
            </a:r>
            <a:r>
              <a:rPr lang="en-GB" b="0" i="0" u="sng" dirty="0">
                <a:solidFill>
                  <a:schemeClr val="bg1"/>
                </a:solidFill>
                <a:effectLst/>
                <a:latin typeface="+mj-lt"/>
              </a:rPr>
              <a:t>www.linkedin.com/in/john-smith-7a47101bb</a:t>
            </a:r>
            <a:r>
              <a:rPr lang="en-GB" b="0" i="0" dirty="0">
                <a:solidFill>
                  <a:schemeClr val="bg1"/>
                </a:solidFill>
                <a:effectLst/>
                <a:latin typeface="+mj-lt"/>
              </a:rPr>
              <a:t> to </a:t>
            </a:r>
            <a:r>
              <a:rPr lang="en-GB" b="0" u="sng" dirty="0">
                <a:solidFill>
                  <a:schemeClr val="bg1"/>
                </a:solidFill>
                <a:effectLst/>
                <a:latin typeface="+mj-lt"/>
              </a:rPr>
              <a:t>www.linkedin.com/in/johnsmith </a:t>
            </a:r>
            <a:r>
              <a:rPr lang="en-GB" b="0" i="0" dirty="0">
                <a:solidFill>
                  <a:schemeClr val="bg1"/>
                </a:solidFill>
                <a:effectLst/>
                <a:latin typeface="+mj-lt"/>
              </a:rPr>
              <a:t>- which is a neat link to feature on your cv.</a:t>
            </a:r>
            <a:endParaRPr lang="en-GB" dirty="0">
              <a:solidFill>
                <a:schemeClr val="bg1"/>
              </a:solidFill>
              <a:latin typeface="+mj-lt"/>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69CAA32F-A5FA-4EAE-91AF-6616BF6541C6}"/>
              </a:ext>
            </a:extLst>
          </p:cNvPr>
          <p:cNvGrpSpPr/>
          <p:nvPr/>
        </p:nvGrpSpPr>
        <p:grpSpPr>
          <a:xfrm>
            <a:off x="7251699" y="1427088"/>
            <a:ext cx="4336563" cy="4287912"/>
            <a:chOff x="4711699" y="955526"/>
            <a:chExt cx="4102101" cy="4003824"/>
          </a:xfrm>
        </p:grpSpPr>
        <p:pic>
          <p:nvPicPr>
            <p:cNvPr id="10" name="Picture 9">
              <a:extLst>
                <a:ext uri="{FF2B5EF4-FFF2-40B4-BE49-F238E27FC236}">
                  <a16:creationId xmlns:a16="http://schemas.microsoft.com/office/drawing/2014/main" id="{BB1DA311-DCA5-4A8A-B72E-45AFD8329CD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51400" y="955526"/>
              <a:ext cx="3962400" cy="4003824"/>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274E54FA-C2C2-4EEB-86E2-AFA659B58482}"/>
                </a:ext>
              </a:extLst>
            </p:cNvPr>
            <p:cNvSpPr/>
            <p:nvPr/>
          </p:nvSpPr>
          <p:spPr>
            <a:xfrm>
              <a:off x="4743914" y="4073534"/>
              <a:ext cx="1579999" cy="5016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D0F5F9A-51DD-44B0-8E86-1BD2D7608917}"/>
                </a:ext>
              </a:extLst>
            </p:cNvPr>
            <p:cNvSpPr/>
            <p:nvPr/>
          </p:nvSpPr>
          <p:spPr>
            <a:xfrm>
              <a:off x="4851400" y="2070100"/>
              <a:ext cx="1579999" cy="241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C76F25F-DDF0-4F44-8ED1-B7FAB3E5BEA6}"/>
                </a:ext>
              </a:extLst>
            </p:cNvPr>
            <p:cNvSpPr/>
            <p:nvPr/>
          </p:nvSpPr>
          <p:spPr>
            <a:xfrm>
              <a:off x="4711699" y="3671399"/>
              <a:ext cx="1472515" cy="3412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162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‘About’</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10628086" cy="4014342"/>
          </a:xfrm>
        </p:spPr>
        <p:txBody>
          <a:bodyPr numCol="1">
            <a:noAutofit/>
          </a:bodyPr>
          <a:lstStyle/>
          <a:p>
            <a:pPr marL="285750" indent="-285750">
              <a:spcAft>
                <a:spcPts val="1200"/>
              </a:spcAft>
              <a:buBlip>
                <a:blip r:embed="rId2"/>
              </a:buBlip>
            </a:pPr>
            <a:r>
              <a:rPr lang="en-GB" dirty="0">
                <a:solidFill>
                  <a:schemeClr val="bg1"/>
                </a:solidFill>
                <a:latin typeface="+mj-lt"/>
              </a:rPr>
              <a:t>In the About section, add a summary which</a:t>
            </a:r>
            <a:br>
              <a:rPr lang="en-GB" dirty="0">
                <a:solidFill>
                  <a:schemeClr val="bg1"/>
                </a:solidFill>
                <a:latin typeface="+mj-lt"/>
              </a:rPr>
            </a:br>
            <a:r>
              <a:rPr lang="en-GB" dirty="0">
                <a:solidFill>
                  <a:schemeClr val="bg1"/>
                </a:solidFill>
                <a:latin typeface="+mj-lt"/>
              </a:rPr>
              <a:t> is a short </a:t>
            </a:r>
            <a:r>
              <a:rPr lang="en-GB" dirty="0">
                <a:solidFill>
                  <a:schemeClr val="bg1"/>
                </a:solidFill>
                <a:effectLst/>
                <a:latin typeface="+mj-lt"/>
                <a:ea typeface="Calibri" panose="020F0502020204030204" pitchFamily="34" charset="0"/>
                <a:cs typeface="Times New Roman" panose="02020603050405020304" pitchFamily="18" charset="0"/>
              </a:rPr>
              <a:t>snapshot of who you are. Think of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it as your mission statement explaining what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your personal brand stands for. </a:t>
            </a:r>
          </a:p>
          <a:p>
            <a:pPr marL="285750" indent="-285750">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Try answering these questions:</a:t>
            </a:r>
          </a:p>
          <a:p>
            <a:pPr marL="628650" lvl="1" indent="-285750">
              <a:buBlip>
                <a:blip r:embed="rId2"/>
              </a:buBlip>
            </a:pPr>
            <a:r>
              <a:rPr lang="en-GB" dirty="0">
                <a:solidFill>
                  <a:schemeClr val="bg1"/>
                </a:solidFill>
                <a:latin typeface="+mj-lt"/>
                <a:ea typeface="Calibri" panose="020F0502020204030204" pitchFamily="34" charset="0"/>
                <a:cs typeface="Times New Roman" panose="02020603050405020304" pitchFamily="18" charset="0"/>
              </a:rPr>
              <a:t>What are your goals, aspirations, ideal job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and current level of qualifications?</a:t>
            </a:r>
          </a:p>
          <a:p>
            <a:pPr marL="628650" lvl="1" indent="-285750">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How would you judge your own personal strengths and skills?</a:t>
            </a:r>
          </a:p>
          <a:p>
            <a:pPr marL="628650" lvl="1" indent="-285750">
              <a:buBlip>
                <a:blip r:embed="rId2"/>
              </a:buBlip>
            </a:pPr>
            <a:r>
              <a:rPr lang="en-GB" dirty="0">
                <a:solidFill>
                  <a:schemeClr val="bg1"/>
                </a:solidFill>
                <a:latin typeface="+mj-lt"/>
                <a:ea typeface="Calibri" panose="020F0502020204030204" pitchFamily="34" charset="0"/>
                <a:cs typeface="Times New Roman" panose="02020603050405020304" pitchFamily="18" charset="0"/>
              </a:rPr>
              <a:t>Do you have a particular request </a:t>
            </a:r>
            <a:r>
              <a:rPr lang="en-GB" dirty="0" err="1">
                <a:solidFill>
                  <a:schemeClr val="bg1"/>
                </a:solidFill>
                <a:latin typeface="+mj-lt"/>
                <a:ea typeface="Calibri" panose="020F0502020204030204" pitchFamily="34" charset="0"/>
                <a:cs typeface="Times New Roman" panose="02020603050405020304" pitchFamily="18" charset="0"/>
              </a:rPr>
              <a:t>eg</a:t>
            </a:r>
            <a:r>
              <a:rPr lang="en-GB" dirty="0">
                <a:solidFill>
                  <a:schemeClr val="bg1"/>
                </a:solidFill>
                <a:latin typeface="+mj-lt"/>
                <a:ea typeface="Calibri" panose="020F0502020204030204" pitchFamily="34" charset="0"/>
                <a:cs typeface="Times New Roman" panose="02020603050405020304" pitchFamily="18" charset="0"/>
              </a:rPr>
              <a:t> Looking for work experience as a pharmacist?</a:t>
            </a:r>
          </a:p>
          <a:p>
            <a:pPr marL="628650" lvl="1" indent="-285750">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Have you done work experience, part-time jobs? </a:t>
            </a:r>
          </a:p>
          <a:p>
            <a:pPr marL="628650" lvl="1" indent="-285750">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What are your extra-curricular interests?</a:t>
            </a:r>
          </a:p>
        </p:txBody>
      </p:sp>
      <p:pic>
        <p:nvPicPr>
          <p:cNvPr id="12" name="Picture 11">
            <a:extLst>
              <a:ext uri="{FF2B5EF4-FFF2-40B4-BE49-F238E27FC236}">
                <a16:creationId xmlns:a16="http://schemas.microsoft.com/office/drawing/2014/main" id="{7E196BC5-7DC2-4538-A528-47D699F1D1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61647" y="1825627"/>
            <a:ext cx="5304639" cy="2154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874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‘About’ continued</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10628086" cy="4014342"/>
          </a:xfrm>
        </p:spPr>
        <p:txBody>
          <a:bodyPr numCol="1">
            <a:noAutofit/>
          </a:bodyPr>
          <a:lstStyle/>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Be concise and confident. </a:t>
            </a: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Let your personality shine though and aim to be remembered. </a:t>
            </a: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You have a 2,000-character limit, but you don’t have to reach this. </a:t>
            </a: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Break up the copy so that it is easy to read.</a:t>
            </a:r>
            <a:endParaRPr lang="en-GB" dirty="0">
              <a:solidFill>
                <a:schemeClr val="bg1"/>
              </a:solidFill>
              <a:latin typeface="+mj-lt"/>
              <a:ea typeface="Calibri" panose="020F0502020204030204" pitchFamily="34" charset="0"/>
              <a:cs typeface="Times New Roman" panose="02020603050405020304" pitchFamily="18" charset="0"/>
            </a:endParaRPr>
          </a:p>
          <a:p>
            <a:pPr marL="285750" indent="-285750">
              <a:spcAft>
                <a:spcPts val="1200"/>
              </a:spcAft>
              <a:buBlip>
                <a:blip r:embed="rId2"/>
              </a:buBlip>
            </a:pPr>
            <a:r>
              <a:rPr lang="en-GB" dirty="0">
                <a:solidFill>
                  <a:schemeClr val="bg1"/>
                </a:solidFill>
                <a:effectLst/>
                <a:latin typeface="+mj-lt"/>
                <a:ea typeface="Calibri" panose="020F0502020204030204" pitchFamily="34" charset="0"/>
                <a:cs typeface="Times New Roman" panose="02020603050405020304" pitchFamily="18" charset="0"/>
              </a:rPr>
              <a:t>There is no spelling/grammar check in LinkedIn, so create it in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Word and copy across.</a:t>
            </a:r>
          </a:p>
        </p:txBody>
      </p:sp>
      <p:pic>
        <p:nvPicPr>
          <p:cNvPr id="8" name="Picture 7">
            <a:extLst>
              <a:ext uri="{FF2B5EF4-FFF2-40B4-BE49-F238E27FC236}">
                <a16:creationId xmlns:a16="http://schemas.microsoft.com/office/drawing/2014/main" id="{D3EDA525-6AF5-47E7-B815-BE28190BCC45}"/>
              </a:ext>
            </a:extLst>
          </p:cNvPr>
          <p:cNvPicPr preferRelativeResize="0">
            <a:picLocks/>
          </p:cNvPicPr>
          <p:nvPr/>
        </p:nvPicPr>
        <p:blipFill rotWithShape="1">
          <a:blip r:embed="rId3" cstate="hqprint">
            <a:extLst>
              <a:ext uri="{28A0092B-C50C-407E-A947-70E740481C1C}">
                <a14:useLocalDpi xmlns:a14="http://schemas.microsoft.com/office/drawing/2010/main"/>
              </a:ext>
            </a:extLst>
          </a:blip>
          <a:srcRect/>
          <a:stretch/>
        </p:blipFill>
        <p:spPr>
          <a:xfrm>
            <a:off x="8636456" y="1690689"/>
            <a:ext cx="2717344" cy="2717344"/>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127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Build your profile strength: ‘About’ continued</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p:txBody>
          <a:bodyPr numCol="1">
            <a:noAutofit/>
          </a:bodyPr>
          <a:lstStyle/>
          <a:p>
            <a:pPr marL="0" indent="0">
              <a:spcAft>
                <a:spcPts val="1200"/>
              </a:spcAft>
              <a:buNone/>
            </a:pPr>
            <a:r>
              <a:rPr lang="en-GB" dirty="0">
                <a:solidFill>
                  <a:schemeClr val="accent1"/>
                </a:solidFill>
                <a:latin typeface="+mj-lt"/>
                <a:ea typeface="Calibri" panose="020F0502020204030204" pitchFamily="34" charset="0"/>
                <a:cs typeface="Times New Roman" panose="02020603050405020304" pitchFamily="18" charset="0"/>
              </a:rPr>
              <a:t>Here’s a lovely example from a Buckinghamshire pupil who’s now at university. How would you adapt it to suit you? What would you say differently? How could you improve it further?</a:t>
            </a:r>
          </a:p>
          <a:p>
            <a:pPr marL="285750" indent="-285750">
              <a:buBlip>
                <a:blip r:embed="rId2"/>
              </a:buBlip>
            </a:pPr>
            <a:endParaRPr lang="en-GB" dirty="0">
              <a:solidFill>
                <a:schemeClr val="accent1"/>
              </a:solidFill>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6256D8C-8EF6-407F-8B05-55307C735B0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37493" y="2691777"/>
            <a:ext cx="10317014" cy="2939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8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‘Background’</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7801947" cy="4014342"/>
          </a:xfrm>
        </p:spPr>
        <p:txBody>
          <a:bodyPr numCol="1">
            <a:noAutofit/>
          </a:bodyPr>
          <a:lstStyle/>
          <a:p>
            <a:pPr marL="0" indent="0">
              <a:spcBef>
                <a:spcPts val="400"/>
              </a:spcBef>
              <a:spcAft>
                <a:spcPts val="900"/>
              </a:spcAft>
              <a:buNone/>
            </a:pPr>
            <a:r>
              <a:rPr lang="en-GB" dirty="0">
                <a:solidFill>
                  <a:schemeClr val="bg1"/>
                </a:solidFill>
                <a:latin typeface="+mj-lt"/>
              </a:rPr>
              <a:t>Go back to the ‘Add profile section’ button and this time select ‘Featured’. Then work your way through. (Remember you can come back to each section and add or amend at any point.)</a:t>
            </a:r>
            <a:endParaRPr lang="en-GB" dirty="0">
              <a:solidFill>
                <a:schemeClr val="bg1"/>
              </a:solidFill>
              <a:effectLst/>
              <a:latin typeface="+mj-lt"/>
              <a:ea typeface="Calibri" panose="020F0502020204030204" pitchFamily="34" charset="0"/>
              <a:cs typeface="Times New Roman" panose="02020603050405020304" pitchFamily="18" charset="0"/>
            </a:endParaRPr>
          </a:p>
          <a:p>
            <a:pPr marL="285750" indent="-285750">
              <a:spcBef>
                <a:spcPts val="400"/>
              </a:spcBef>
              <a:spcAft>
                <a:spcPts val="900"/>
              </a:spcAft>
              <a:buBlip>
                <a:blip r:embed="rId3"/>
              </a:buBlip>
            </a:pPr>
            <a:r>
              <a:rPr lang="en-GB" b="1" dirty="0">
                <a:solidFill>
                  <a:schemeClr val="bg1"/>
                </a:solidFill>
                <a:effectLst/>
                <a:latin typeface="+mj-lt"/>
                <a:ea typeface="Calibri" panose="020F0502020204030204" pitchFamily="34" charset="0"/>
                <a:cs typeface="Times New Roman" panose="02020603050405020304" pitchFamily="18" charset="0"/>
              </a:rPr>
              <a:t>Add work experience: </a:t>
            </a:r>
            <a:r>
              <a:rPr lang="en-GB" dirty="0">
                <a:solidFill>
                  <a:schemeClr val="bg1"/>
                </a:solidFill>
                <a:effectLst/>
                <a:latin typeface="+mj-lt"/>
                <a:ea typeface="Calibri" panose="020F0502020204030204" pitchFamily="34" charset="0"/>
                <a:cs typeface="Times New Roman" panose="02020603050405020304" pitchFamily="18" charset="0"/>
              </a:rPr>
              <a:t>paid part-time jobs (babysitting, shop work?) and also non-paid work experience placements.</a:t>
            </a:r>
          </a:p>
          <a:p>
            <a:pPr marL="285750" indent="-285750">
              <a:spcBef>
                <a:spcPts val="400"/>
              </a:spcBef>
              <a:spcAft>
                <a:spcPts val="900"/>
              </a:spcAft>
              <a:buBlip>
                <a:blip r:embed="rId3"/>
              </a:buBlip>
            </a:pPr>
            <a:r>
              <a:rPr lang="en-GB" b="1" dirty="0">
                <a:solidFill>
                  <a:schemeClr val="bg1"/>
                </a:solidFill>
                <a:effectLst/>
                <a:latin typeface="+mj-lt"/>
                <a:ea typeface="Calibri" panose="020F0502020204030204" pitchFamily="34" charset="0"/>
                <a:cs typeface="Times New Roman" panose="02020603050405020304" pitchFamily="18" charset="0"/>
              </a:rPr>
              <a:t>Add education: </a:t>
            </a:r>
            <a:r>
              <a:rPr lang="en-GB" dirty="0">
                <a:solidFill>
                  <a:schemeClr val="bg1"/>
                </a:solidFill>
                <a:latin typeface="+mj-lt"/>
                <a:ea typeface="Calibri" panose="020F0502020204030204" pitchFamily="34" charset="0"/>
                <a:cs typeface="Times New Roman" panose="02020603050405020304" pitchFamily="18" charset="0"/>
              </a:rPr>
              <a:t>each time you complete the next level of your education, add it in here.</a:t>
            </a:r>
          </a:p>
          <a:p>
            <a:pPr marL="285750" indent="-285750">
              <a:spcBef>
                <a:spcPts val="400"/>
              </a:spcBef>
              <a:spcAft>
                <a:spcPts val="900"/>
              </a:spcAft>
              <a:buBlip>
                <a:blip r:embed="rId3"/>
              </a:buBlip>
            </a:pPr>
            <a:r>
              <a:rPr lang="en-GB" b="1" dirty="0">
                <a:solidFill>
                  <a:schemeClr val="bg1"/>
                </a:solidFill>
                <a:effectLst/>
                <a:latin typeface="+mj-lt"/>
                <a:ea typeface="Calibri" panose="020F0502020204030204" pitchFamily="34" charset="0"/>
                <a:cs typeface="Times New Roman" panose="02020603050405020304" pitchFamily="18" charset="0"/>
              </a:rPr>
              <a:t>Add any licences and certifications: </a:t>
            </a:r>
            <a:r>
              <a:rPr lang="en-GB" dirty="0" err="1">
                <a:solidFill>
                  <a:schemeClr val="bg1"/>
                </a:solidFill>
                <a:effectLst/>
                <a:latin typeface="+mj-lt"/>
                <a:ea typeface="Calibri" panose="020F0502020204030204" pitchFamily="34" charset="0"/>
                <a:cs typeface="Times New Roman" panose="02020603050405020304" pitchFamily="18" charset="0"/>
              </a:rPr>
              <a:t>eg</a:t>
            </a:r>
            <a:r>
              <a:rPr lang="en-GB" dirty="0">
                <a:solidFill>
                  <a:schemeClr val="bg1"/>
                </a:solidFill>
                <a:effectLst/>
                <a:latin typeface="+mj-lt"/>
                <a:ea typeface="Calibri" panose="020F0502020204030204" pitchFamily="34" charset="0"/>
                <a:cs typeface="Times New Roman" panose="02020603050405020304" pitchFamily="18" charset="0"/>
              </a:rPr>
              <a:t> first aid certificate, </a:t>
            </a:r>
            <a:r>
              <a:rPr lang="en-GB" b="0" i="0" dirty="0">
                <a:solidFill>
                  <a:schemeClr val="bg1"/>
                </a:solidFill>
                <a:effectLst/>
                <a:latin typeface="+mj-lt"/>
              </a:rPr>
              <a:t>Football Association Referees Course, National Pool Lifeguard Qualification?</a:t>
            </a:r>
            <a:r>
              <a:rPr lang="en-GB" i="0" dirty="0">
                <a:solidFill>
                  <a:schemeClr val="bg1"/>
                </a:solidFill>
                <a:effectLst/>
                <a:latin typeface="+mj-lt"/>
              </a:rPr>
              <a:t> </a:t>
            </a:r>
          </a:p>
          <a:p>
            <a:pPr marL="285750" indent="-285750">
              <a:spcBef>
                <a:spcPts val="400"/>
              </a:spcBef>
              <a:spcAft>
                <a:spcPts val="1200"/>
              </a:spcAft>
              <a:buBlip>
                <a:blip r:embed="rId3"/>
              </a:buBlip>
            </a:pPr>
            <a:r>
              <a:rPr lang="en-GB" b="1" dirty="0">
                <a:solidFill>
                  <a:schemeClr val="bg1"/>
                </a:solidFill>
                <a:latin typeface="+mj-lt"/>
              </a:rPr>
              <a:t>Add volunteer experience: </a:t>
            </a:r>
            <a:r>
              <a:rPr lang="en-GB" dirty="0">
                <a:solidFill>
                  <a:schemeClr val="bg1"/>
                </a:solidFill>
                <a:latin typeface="+mj-lt"/>
              </a:rPr>
              <a:t>this always looks brilliant! If you don’t currently have any, make sure you get some. </a:t>
            </a:r>
            <a:endParaRPr lang="en-GB" i="0" dirty="0">
              <a:solidFill>
                <a:schemeClr val="bg1"/>
              </a:solidFill>
              <a:effectLst/>
              <a:latin typeface="+mj-lt"/>
            </a:endParaRPr>
          </a:p>
        </p:txBody>
      </p:sp>
      <p:pic>
        <p:nvPicPr>
          <p:cNvPr id="7" name="Picture 6">
            <a:extLst>
              <a:ext uri="{FF2B5EF4-FFF2-40B4-BE49-F238E27FC236}">
                <a16:creationId xmlns:a16="http://schemas.microsoft.com/office/drawing/2014/main" id="{718B6431-7B09-4CD3-BF65-84A304201E4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936216" y="150334"/>
            <a:ext cx="3009118" cy="5478501"/>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3FAD1535-6603-4551-8712-B77DA04610E7}"/>
              </a:ext>
            </a:extLst>
          </p:cNvPr>
          <p:cNvSpPr/>
          <p:nvPr/>
        </p:nvSpPr>
        <p:spPr>
          <a:xfrm>
            <a:off x="8786929" y="1606127"/>
            <a:ext cx="1831309" cy="25739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48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‘Skills’</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199" y="1825627"/>
            <a:ext cx="10785231" cy="4014342"/>
          </a:xfrm>
        </p:spPr>
        <p:txBody>
          <a:bodyPr numCol="1">
            <a:noAutofit/>
          </a:bodyPr>
          <a:lstStyle/>
          <a:p>
            <a:pPr marL="285750" indent="-285750">
              <a:spcBef>
                <a:spcPts val="300"/>
              </a:spcBef>
              <a:spcAft>
                <a:spcPts val="600"/>
              </a:spcAft>
              <a:buBlip>
                <a:blip r:embed="rId3"/>
              </a:buBlip>
            </a:pPr>
            <a:r>
              <a:rPr lang="en-GB" b="1" dirty="0">
                <a:solidFill>
                  <a:schemeClr val="bg1"/>
                </a:solidFill>
                <a:effectLst/>
                <a:latin typeface="+mj-lt"/>
                <a:ea typeface="Calibri" panose="020F0502020204030204" pitchFamily="34" charset="0"/>
                <a:cs typeface="Times New Roman" panose="02020603050405020304" pitchFamily="18" charset="0"/>
              </a:rPr>
              <a:t>Add at least 5 skills </a:t>
            </a:r>
            <a:r>
              <a:rPr lang="en-GB" dirty="0">
                <a:solidFill>
                  <a:schemeClr val="bg1"/>
                </a:solidFill>
                <a:effectLst/>
                <a:latin typeface="+mj-lt"/>
                <a:ea typeface="Calibri" panose="020F0502020204030204" pitchFamily="34" charset="0"/>
                <a:cs typeface="Times New Roman" panose="02020603050405020304" pitchFamily="18" charset="0"/>
              </a:rPr>
              <a:t>(you can eventually add up to 50!) you feel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you possess. For example: communication, teamwork, creativity,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leadership, problem-solving, social media, Microsoft Word.</a:t>
            </a:r>
            <a:endParaRPr lang="en-GB" dirty="0">
              <a:solidFill>
                <a:schemeClr val="bg1"/>
              </a:solidFill>
              <a:latin typeface="+mj-lt"/>
              <a:ea typeface="Calibri" panose="020F0502020204030204" pitchFamily="34" charset="0"/>
              <a:cs typeface="Times New Roman" panose="02020603050405020304" pitchFamily="18" charset="0"/>
            </a:endParaRPr>
          </a:p>
          <a:p>
            <a:pPr marL="285750" indent="-285750">
              <a:spcBef>
                <a:spcPts val="300"/>
              </a:spcBef>
              <a:spcAft>
                <a:spcPts val="6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Choose </a:t>
            </a:r>
            <a:r>
              <a:rPr lang="en-GB" b="1" dirty="0">
                <a:solidFill>
                  <a:schemeClr val="bg1"/>
                </a:solidFill>
                <a:latin typeface="+mj-lt"/>
                <a:ea typeface="Calibri" panose="020F0502020204030204" pitchFamily="34" charset="0"/>
                <a:cs typeface="Times New Roman" panose="02020603050405020304" pitchFamily="18" charset="0"/>
              </a:rPr>
              <a:t>keywords and core skills </a:t>
            </a:r>
            <a:r>
              <a:rPr lang="en-GB" dirty="0">
                <a:solidFill>
                  <a:schemeClr val="bg1"/>
                </a:solidFill>
                <a:latin typeface="+mj-lt"/>
                <a:ea typeface="Calibri" panose="020F0502020204030204" pitchFamily="34" charset="0"/>
                <a:cs typeface="Times New Roman" panose="02020603050405020304" pitchFamily="18" charset="0"/>
              </a:rPr>
              <a:t>relevant to your future career.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Look at online job adverts as well as LinkedIn profiles of </a:t>
            </a:r>
            <a:r>
              <a:rPr lang="en-GB" dirty="0">
                <a:solidFill>
                  <a:schemeClr val="bg1"/>
                </a:solidFill>
                <a:effectLst/>
                <a:latin typeface="+mj-lt"/>
                <a:ea typeface="Calibri" panose="020F0502020204030204" pitchFamily="34" charset="0"/>
                <a:cs typeface="Times New Roman" panose="02020603050405020304" pitchFamily="18" charset="0"/>
              </a:rPr>
              <a:t>people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who have the kinds of roles you want.</a:t>
            </a:r>
          </a:p>
          <a:p>
            <a:pPr marL="285750" indent="-285750">
              <a:spcBef>
                <a:spcPts val="300"/>
              </a:spcBef>
              <a:spcAft>
                <a:spcPts val="6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Think back through your </a:t>
            </a:r>
            <a:r>
              <a:rPr lang="en-GB" b="1" dirty="0">
                <a:solidFill>
                  <a:schemeClr val="bg1"/>
                </a:solidFill>
                <a:latin typeface="+mj-lt"/>
                <a:ea typeface="Calibri" panose="020F0502020204030204" pitchFamily="34" charset="0"/>
                <a:cs typeface="Times New Roman" panose="02020603050405020304" pitchFamily="18" charset="0"/>
              </a:rPr>
              <a:t>part-time work and work experience</a:t>
            </a:r>
            <a:r>
              <a:rPr lang="en-GB" dirty="0">
                <a:solidFill>
                  <a:schemeClr val="bg1"/>
                </a:solidFill>
                <a:latin typeface="+mj-lt"/>
                <a:ea typeface="Calibri" panose="020F0502020204030204" pitchFamily="34" charset="0"/>
                <a:cs typeface="Times New Roman" panose="02020603050405020304" pitchFamily="18" charset="0"/>
              </a:rPr>
              <a:t>: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what skills have these taught you?</a:t>
            </a:r>
          </a:p>
          <a:p>
            <a:pPr marL="285750" indent="-285750">
              <a:spcAft>
                <a:spcPts val="600"/>
              </a:spcAft>
              <a:buBlip>
                <a:blip r:embed="rId3"/>
              </a:buBlip>
            </a:pPr>
            <a:r>
              <a:rPr lang="en-GB" dirty="0">
                <a:solidFill>
                  <a:schemeClr val="bg1"/>
                </a:solidFill>
                <a:effectLst/>
                <a:latin typeface="+mj-lt"/>
                <a:ea typeface="Calibri" panose="020F0502020204030204" pitchFamily="34" charset="0"/>
                <a:cs typeface="Times New Roman" panose="02020603050405020304" pitchFamily="18" charset="0"/>
              </a:rPr>
              <a:t>Do some </a:t>
            </a:r>
            <a:r>
              <a:rPr lang="en-GB" b="1" dirty="0">
                <a:solidFill>
                  <a:schemeClr val="bg1"/>
                </a:solidFill>
                <a:effectLst/>
                <a:latin typeface="+mj-lt"/>
                <a:ea typeface="Calibri" panose="020F0502020204030204" pitchFamily="34" charset="0"/>
                <a:cs typeface="Times New Roman" panose="02020603050405020304" pitchFamily="18" charset="0"/>
              </a:rPr>
              <a:t>research</a:t>
            </a:r>
            <a:r>
              <a:rPr lang="en-GB" dirty="0">
                <a:solidFill>
                  <a:schemeClr val="bg1"/>
                </a:solidFill>
                <a:effectLst/>
                <a:latin typeface="+mj-lt"/>
                <a:ea typeface="Calibri" panose="020F0502020204030204" pitchFamily="34" charset="0"/>
                <a:cs typeface="Times New Roman" panose="02020603050405020304" pitchFamily="18" charset="0"/>
              </a:rPr>
              <a:t> into what employers are looking for:</a:t>
            </a:r>
          </a:p>
          <a:p>
            <a:pPr lvl="1">
              <a:spcBef>
                <a:spcPts val="0"/>
              </a:spcBef>
              <a:spcAft>
                <a:spcPts val="600"/>
              </a:spcAft>
            </a:pPr>
            <a:r>
              <a:rPr lang="en-GB" sz="2100" dirty="0">
                <a:solidFill>
                  <a:schemeClr val="bg1"/>
                </a:solidFill>
                <a:effectLst/>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www.prospects.ac.uk/careers-advice/applying-for-jobs/what-skills-do-employers-want</a:t>
            </a:r>
            <a:endParaRPr lang="en-GB" sz="2100" dirty="0">
              <a:solidFill>
                <a:schemeClr val="bg1"/>
              </a:solidFill>
              <a:latin typeface="+mj-lt"/>
              <a:ea typeface="Calibri" panose="020F0502020204030204" pitchFamily="34" charset="0"/>
              <a:cs typeface="Times New Roman" panose="02020603050405020304" pitchFamily="18" charset="0"/>
            </a:endParaRPr>
          </a:p>
          <a:p>
            <a:pPr lvl="1">
              <a:spcBef>
                <a:spcPts val="0"/>
              </a:spcBef>
            </a:pPr>
            <a:r>
              <a:rPr lang="en-GB" sz="2100" dirty="0">
                <a:solidFill>
                  <a:schemeClr val="bg1"/>
                </a:solidFill>
                <a:effectLst/>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www.indeed.com/career-advice/resumes-cover-letters/skills-employers-look-for</a:t>
            </a:r>
            <a:r>
              <a:rPr lang="en-GB" sz="2100" dirty="0">
                <a:solidFill>
                  <a:schemeClr val="bg1"/>
                </a:solidFill>
                <a:latin typeface="+mj-lt"/>
                <a:ea typeface="Calibri" panose="020F0502020204030204" pitchFamily="34" charset="0"/>
                <a:cs typeface="Times New Roman" panose="02020603050405020304" pitchFamily="18" charset="0"/>
              </a:rPr>
              <a:t> </a:t>
            </a:r>
            <a:endParaRPr lang="en-GB" sz="2100" dirty="0">
              <a:solidFill>
                <a:schemeClr val="bg1"/>
              </a:solidFill>
              <a:effectLst/>
              <a:latin typeface="+mj-lt"/>
              <a:ea typeface="Calibri" panose="020F0502020204030204" pitchFamily="34" charset="0"/>
              <a:cs typeface="Times New Roman" panose="02020603050405020304" pitchFamily="18" charset="0"/>
            </a:endParaRPr>
          </a:p>
          <a:p>
            <a:pPr marL="0" indent="0">
              <a:spcBef>
                <a:spcPts val="0"/>
              </a:spcBef>
              <a:buNone/>
            </a:pPr>
            <a:endParaRPr lang="en-GB" dirty="0">
              <a:solidFill>
                <a:schemeClr val="bg1"/>
              </a:solidFill>
              <a:latin typeface="+mj-lt"/>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F3D9ADAD-14B1-4750-A670-787D21FE8555}"/>
              </a:ext>
            </a:extLst>
          </p:cNvPr>
          <p:cNvGrpSpPr/>
          <p:nvPr/>
        </p:nvGrpSpPr>
        <p:grpSpPr>
          <a:xfrm>
            <a:off x="8616462" y="1310430"/>
            <a:ext cx="2737338" cy="3461603"/>
            <a:chOff x="6059470" y="1141168"/>
            <a:chExt cx="2814843" cy="3669984"/>
          </a:xfrm>
        </p:grpSpPr>
        <p:pic>
          <p:nvPicPr>
            <p:cNvPr id="15" name="Picture 14">
              <a:extLst>
                <a:ext uri="{FF2B5EF4-FFF2-40B4-BE49-F238E27FC236}">
                  <a16:creationId xmlns:a16="http://schemas.microsoft.com/office/drawing/2014/main" id="{2CC5DA9B-4D04-492B-A0E2-5D1AE35ED6B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059470" y="1141168"/>
              <a:ext cx="2814843" cy="3669984"/>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FBB0AAD5-D20D-4784-9AE5-F4A6619084D0}"/>
                </a:ext>
              </a:extLst>
            </p:cNvPr>
            <p:cNvSpPr/>
            <p:nvPr/>
          </p:nvSpPr>
          <p:spPr>
            <a:xfrm>
              <a:off x="6059470" y="2897944"/>
              <a:ext cx="770143" cy="88626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0035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Build your profile strength: in your own time</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7907608" cy="4014342"/>
          </a:xfrm>
        </p:spPr>
        <p:txBody>
          <a:bodyPr numCol="1">
            <a:noAutofit/>
          </a:bodyPr>
          <a:lstStyle/>
          <a:p>
            <a:pPr marL="0" indent="0">
              <a:spcBef>
                <a:spcPts val="300"/>
              </a:spcBef>
              <a:spcAft>
                <a:spcPts val="600"/>
              </a:spcAft>
              <a:buNone/>
            </a:pPr>
            <a:r>
              <a:rPr lang="en-GB" dirty="0">
                <a:solidFill>
                  <a:schemeClr val="bg1"/>
                </a:solidFill>
                <a:latin typeface="+mj-lt"/>
                <a:ea typeface="Calibri" panose="020F0502020204030204" pitchFamily="34" charset="0"/>
                <a:cs typeface="Times New Roman" panose="02020603050405020304" pitchFamily="18" charset="0"/>
              </a:rPr>
              <a:t>Outside class in your own time, go back and look at these sections: </a:t>
            </a:r>
          </a:p>
          <a:p>
            <a:pPr marL="285750" indent="-285750">
              <a:spcBef>
                <a:spcPts val="400"/>
              </a:spcBef>
              <a:spcAft>
                <a:spcPts val="600"/>
              </a:spcAft>
              <a:buBlip>
                <a:blip r:embed="rId3"/>
              </a:buBlip>
            </a:pPr>
            <a:r>
              <a:rPr lang="en-GB" b="1" dirty="0">
                <a:solidFill>
                  <a:schemeClr val="bg1"/>
                </a:solidFill>
                <a:latin typeface="+mj-lt"/>
                <a:ea typeface="Calibri" panose="020F0502020204030204" pitchFamily="34" charset="0"/>
                <a:cs typeface="Times New Roman" panose="02020603050405020304" pitchFamily="18" charset="0"/>
              </a:rPr>
              <a:t>Featured: </a:t>
            </a:r>
            <a:r>
              <a:rPr lang="en-GB" dirty="0">
                <a:solidFill>
                  <a:schemeClr val="bg1"/>
                </a:solidFill>
                <a:effectLst/>
                <a:latin typeface="+mj-lt"/>
                <a:ea typeface="Calibri" panose="020F0502020204030204" pitchFamily="34" charset="0"/>
                <a:cs typeface="Times New Roman" panose="02020603050405020304" pitchFamily="18" charset="0"/>
              </a:rPr>
              <a:t>showcase things you’re particularly proud of using </a:t>
            </a:r>
            <a:r>
              <a:rPr lang="en-GB" b="0" i="0" dirty="0">
                <a:solidFill>
                  <a:schemeClr val="bg1"/>
                </a:solidFill>
                <a:effectLst/>
                <a:latin typeface="+mj-lt"/>
              </a:rPr>
              <a:t>images, documents and web links. A feature you wrote fo</a:t>
            </a:r>
            <a:r>
              <a:rPr lang="en-GB" dirty="0">
                <a:solidFill>
                  <a:schemeClr val="bg1"/>
                </a:solidFill>
                <a:latin typeface="+mj-lt"/>
              </a:rPr>
              <a:t>r the school newsletter? A project you completed? A competition entry?</a:t>
            </a:r>
          </a:p>
          <a:p>
            <a:pPr marL="285750" indent="-285750">
              <a:spcBef>
                <a:spcPts val="400"/>
              </a:spcBef>
              <a:spcAft>
                <a:spcPts val="600"/>
              </a:spcAft>
              <a:buBlip>
                <a:blip r:embed="rId3"/>
              </a:buBlip>
            </a:pPr>
            <a:r>
              <a:rPr lang="en-GB" b="1" dirty="0">
                <a:solidFill>
                  <a:schemeClr val="bg1"/>
                </a:solidFill>
                <a:latin typeface="+mj-lt"/>
                <a:ea typeface="Calibri" panose="020F0502020204030204" pitchFamily="34" charset="0"/>
                <a:cs typeface="Times New Roman" panose="02020603050405020304" pitchFamily="18" charset="0"/>
              </a:rPr>
              <a:t>Accomplishments:</a:t>
            </a:r>
            <a:r>
              <a:rPr lang="en-GB" dirty="0">
                <a:solidFill>
                  <a:schemeClr val="bg1"/>
                </a:solidFill>
                <a:latin typeface="+mj-lt"/>
                <a:ea typeface="Calibri" panose="020F0502020204030204" pitchFamily="34" charset="0"/>
                <a:cs typeface="Times New Roman" panose="02020603050405020304" pitchFamily="18" charset="0"/>
              </a:rPr>
              <a:t> add information throughout your career on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publications, awards, memberships of industry organisations.</a:t>
            </a:r>
          </a:p>
          <a:p>
            <a:pPr marL="285750" indent="-285750">
              <a:spcBef>
                <a:spcPts val="400"/>
              </a:spcBef>
              <a:spcAft>
                <a:spcPts val="600"/>
              </a:spcAft>
              <a:buBlip>
                <a:blip r:embed="rId3"/>
              </a:buBlip>
            </a:pPr>
            <a:r>
              <a:rPr lang="en-GB" b="1" dirty="0">
                <a:solidFill>
                  <a:schemeClr val="bg1"/>
                </a:solidFill>
                <a:latin typeface="+mj-lt"/>
                <a:ea typeface="Calibri" panose="020F0502020204030204" pitchFamily="34" charset="0"/>
                <a:cs typeface="Times New Roman" panose="02020603050405020304" pitchFamily="18" charset="0"/>
              </a:rPr>
              <a:t>Additional information: </a:t>
            </a:r>
            <a:r>
              <a:rPr lang="en-GB" dirty="0">
                <a:solidFill>
                  <a:schemeClr val="bg1"/>
                </a:solidFill>
                <a:latin typeface="+mj-lt"/>
                <a:ea typeface="Calibri" panose="020F0502020204030204" pitchFamily="34" charset="0"/>
                <a:cs typeface="Times New Roman" panose="02020603050405020304" pitchFamily="18" charset="0"/>
              </a:rPr>
              <a:t>you can ask for recommendations here.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If you left a good impression, approach your work experience boss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or your part time job employer.</a:t>
            </a:r>
          </a:p>
          <a:p>
            <a:pPr marL="285750" indent="-285750">
              <a:spcBef>
                <a:spcPts val="400"/>
              </a:spcBef>
              <a:spcAft>
                <a:spcPts val="600"/>
              </a:spcAft>
              <a:buBlip>
                <a:blip r:embed="rId3"/>
              </a:buBlip>
            </a:pPr>
            <a:r>
              <a:rPr lang="en-GB" b="1" dirty="0">
                <a:solidFill>
                  <a:schemeClr val="bg1"/>
                </a:solidFill>
                <a:latin typeface="+mj-lt"/>
                <a:ea typeface="Calibri" panose="020F0502020204030204" pitchFamily="34" charset="0"/>
                <a:cs typeface="Times New Roman" panose="02020603050405020304" pitchFamily="18" charset="0"/>
              </a:rPr>
              <a:t>Supported languages: </a:t>
            </a:r>
            <a:r>
              <a:rPr lang="en-GB" dirty="0">
                <a:solidFill>
                  <a:schemeClr val="bg1"/>
                </a:solidFill>
                <a:latin typeface="+mj-lt"/>
                <a:ea typeface="Calibri" panose="020F0502020204030204" pitchFamily="34" charset="0"/>
                <a:cs typeface="Times New Roman" panose="02020603050405020304" pitchFamily="18" charset="0"/>
              </a:rPr>
              <a:t>speak a second language? Add this to your profile in this to really impress!</a:t>
            </a:r>
          </a:p>
          <a:p>
            <a:pPr marL="285750" indent="-285750">
              <a:spcAft>
                <a:spcPts val="1200"/>
              </a:spcAft>
              <a:buBlip>
                <a:blip r:embed="rId3"/>
              </a:buBlip>
            </a:pPr>
            <a:endParaRPr lang="en-GB" dirty="0">
              <a:solidFill>
                <a:schemeClr val="bg1"/>
              </a:solidFill>
              <a:latin typeface="+mj-lt"/>
              <a:ea typeface="Calibri" panose="020F0502020204030204" pitchFamily="34" charset="0"/>
              <a:cs typeface="Times New Roman" panose="02020603050405020304" pitchFamily="18" charset="0"/>
            </a:endParaRPr>
          </a:p>
          <a:p>
            <a:pPr marL="0" indent="0">
              <a:spcBef>
                <a:spcPts val="0"/>
              </a:spcBef>
              <a:buNone/>
            </a:pPr>
            <a:endParaRPr lang="en-GB" dirty="0">
              <a:solidFill>
                <a:schemeClr val="bg1"/>
              </a:solidFill>
              <a:latin typeface="+mj-lt"/>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E9ECFD17-97E3-4804-A069-3D63DAFC3D7C}"/>
              </a:ext>
            </a:extLst>
          </p:cNvPr>
          <p:cNvGrpSpPr/>
          <p:nvPr/>
        </p:nvGrpSpPr>
        <p:grpSpPr>
          <a:xfrm>
            <a:off x="8745807" y="228600"/>
            <a:ext cx="3158976" cy="5382769"/>
            <a:chOff x="6346720" y="1083212"/>
            <a:chExt cx="2361182" cy="4023360"/>
          </a:xfrm>
        </p:grpSpPr>
        <p:pic>
          <p:nvPicPr>
            <p:cNvPr id="8" name="Picture 7">
              <a:extLst>
                <a:ext uri="{FF2B5EF4-FFF2-40B4-BE49-F238E27FC236}">
                  <a16:creationId xmlns:a16="http://schemas.microsoft.com/office/drawing/2014/main" id="{D4626D4E-AACE-4DD6-B9B3-F58E247F32E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99274" y="1083212"/>
              <a:ext cx="2208628" cy="4023360"/>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664D9019-6210-4DF9-A222-81489F611C43}"/>
                </a:ext>
              </a:extLst>
            </p:cNvPr>
            <p:cNvSpPr/>
            <p:nvPr/>
          </p:nvSpPr>
          <p:spPr>
            <a:xfrm>
              <a:off x="6346720" y="4076114"/>
              <a:ext cx="1505243" cy="10304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6E16270-2BC7-4375-AC01-3B3688EBCF79}"/>
                </a:ext>
              </a:extLst>
            </p:cNvPr>
            <p:cNvSpPr/>
            <p:nvPr/>
          </p:nvSpPr>
          <p:spPr>
            <a:xfrm>
              <a:off x="6471136" y="1927275"/>
              <a:ext cx="956603" cy="2672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24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bg1"/>
                </a:solidFill>
              </a:rPr>
              <a:t>And finally: Settings &amp; Privacy</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7907608" cy="4014342"/>
          </a:xfrm>
        </p:spPr>
        <p:txBody>
          <a:bodyPr numCol="1">
            <a:noAutofit/>
          </a:bodyPr>
          <a:lstStyle/>
          <a:p>
            <a:pPr marL="285750" indent="-285750">
              <a:spcAft>
                <a:spcPts val="12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Like with all social media, you should know where to see and change your settings &amp; privacy and review these regularly.</a:t>
            </a:r>
          </a:p>
          <a:p>
            <a:pPr marL="285750" indent="-285750">
              <a:spcAft>
                <a:spcPts val="12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In LinkedIn, these are found under ‘me’ on the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top right under ‘account’. This is where you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access, among other things, your profile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information, manage your account, look at sign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in &amp; security and change advertising preferences. </a:t>
            </a:r>
          </a:p>
          <a:p>
            <a:pPr marL="285750" indent="-285750">
              <a:spcAft>
                <a:spcPts val="1200"/>
              </a:spcAft>
              <a:buBlip>
                <a:blip r:embed="rId3"/>
              </a:buBlip>
            </a:pPr>
            <a:r>
              <a:rPr lang="en-GB" dirty="0">
                <a:solidFill>
                  <a:schemeClr val="bg1"/>
                </a:solidFill>
                <a:latin typeface="+mj-lt"/>
                <a:ea typeface="Calibri" panose="020F0502020204030204" pitchFamily="34" charset="0"/>
                <a:cs typeface="Times New Roman" panose="02020603050405020304" pitchFamily="18" charset="0"/>
              </a:rPr>
              <a:t>Visibility is important: this is how you control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who sees your profile and network so please </a:t>
            </a:r>
            <a:br>
              <a:rPr lang="en-GB" dirty="0">
                <a:solidFill>
                  <a:schemeClr val="bg1"/>
                </a:solidFill>
                <a:latin typeface="+mj-lt"/>
                <a:ea typeface="Calibri" panose="020F0502020204030204" pitchFamily="34" charset="0"/>
                <a:cs typeface="Times New Roman" panose="02020603050405020304" pitchFamily="18" charset="0"/>
              </a:rPr>
            </a:br>
            <a:r>
              <a:rPr lang="en-GB" dirty="0">
                <a:solidFill>
                  <a:schemeClr val="bg1"/>
                </a:solidFill>
                <a:latin typeface="+mj-lt"/>
                <a:ea typeface="Calibri" panose="020F0502020204030204" pitchFamily="34" charset="0"/>
                <a:cs typeface="Times New Roman" panose="02020603050405020304" pitchFamily="18" charset="0"/>
              </a:rPr>
              <a:t>do review this.</a:t>
            </a:r>
          </a:p>
        </p:txBody>
      </p:sp>
      <p:grpSp>
        <p:nvGrpSpPr>
          <p:cNvPr id="11" name="Group 10">
            <a:extLst>
              <a:ext uri="{FF2B5EF4-FFF2-40B4-BE49-F238E27FC236}">
                <a16:creationId xmlns:a16="http://schemas.microsoft.com/office/drawing/2014/main" id="{9B1CB810-4954-47A9-9C18-BE504C34A170}"/>
              </a:ext>
            </a:extLst>
          </p:cNvPr>
          <p:cNvGrpSpPr/>
          <p:nvPr/>
        </p:nvGrpSpPr>
        <p:grpSpPr>
          <a:xfrm>
            <a:off x="8974408" y="266264"/>
            <a:ext cx="2915619" cy="4136410"/>
            <a:chOff x="6429829" y="1466850"/>
            <a:chExt cx="2444484" cy="3468007"/>
          </a:xfrm>
        </p:grpSpPr>
        <p:pic>
          <p:nvPicPr>
            <p:cNvPr id="12" name="Picture 11">
              <a:extLst>
                <a:ext uri="{FF2B5EF4-FFF2-40B4-BE49-F238E27FC236}">
                  <a16:creationId xmlns:a16="http://schemas.microsoft.com/office/drawing/2014/main" id="{FB205741-54E7-4856-9EB2-53FA72E7785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29829" y="1466850"/>
              <a:ext cx="2444484" cy="3468007"/>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F93BAC52-702D-421F-B3E3-D828A656DFD3}"/>
                </a:ext>
              </a:extLst>
            </p:cNvPr>
            <p:cNvSpPr/>
            <p:nvPr/>
          </p:nvSpPr>
          <p:spPr>
            <a:xfrm>
              <a:off x="7799814" y="1466850"/>
              <a:ext cx="492545" cy="5196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101BAED-A43F-4A15-B3E0-A280FD934D01}"/>
              </a:ext>
            </a:extLst>
          </p:cNvPr>
          <p:cNvGrpSpPr/>
          <p:nvPr/>
        </p:nvGrpSpPr>
        <p:grpSpPr>
          <a:xfrm>
            <a:off x="6903475" y="2978496"/>
            <a:ext cx="4797413" cy="2455757"/>
            <a:chOff x="964759" y="3523431"/>
            <a:chExt cx="4797413" cy="2455757"/>
          </a:xfrm>
        </p:grpSpPr>
        <p:pic>
          <p:nvPicPr>
            <p:cNvPr id="15" name="Picture 14">
              <a:extLst>
                <a:ext uri="{FF2B5EF4-FFF2-40B4-BE49-F238E27FC236}">
                  <a16:creationId xmlns:a16="http://schemas.microsoft.com/office/drawing/2014/main" id="{13693FE5-8C30-4F7B-B96C-04140141155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64759" y="3523431"/>
              <a:ext cx="4797413" cy="2455757"/>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04CF2A28-9C14-4FD0-82E4-9F60F735AD1E}"/>
                </a:ext>
              </a:extLst>
            </p:cNvPr>
            <p:cNvSpPr/>
            <p:nvPr/>
          </p:nvSpPr>
          <p:spPr>
            <a:xfrm>
              <a:off x="964759" y="4021240"/>
              <a:ext cx="1067241" cy="662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904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Congratulations: you’ve got an all-star profile!</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p:txBody>
          <a:bodyPr numCol="1">
            <a:noAutofit/>
          </a:bodyPr>
          <a:lstStyle/>
          <a:p>
            <a:pPr marL="0" indent="0">
              <a:spcAft>
                <a:spcPts val="1200"/>
              </a:spcAft>
              <a:buNone/>
            </a:pPr>
            <a:r>
              <a:rPr lang="en-GB" dirty="0">
                <a:solidFill>
                  <a:schemeClr val="accent1"/>
                </a:solidFill>
                <a:latin typeface="+mj-lt"/>
                <a:ea typeface="Calibri" panose="020F0502020204030204" pitchFamily="34" charset="0"/>
                <a:cs typeface="Times New Roman" panose="02020603050405020304" pitchFamily="18" charset="0"/>
              </a:rPr>
              <a:t>And that’s your LinkedIn profile pretty much completed!</a:t>
            </a:r>
          </a:p>
          <a:p>
            <a:pPr marL="285750" indent="-285750">
              <a:spcAft>
                <a:spcPts val="1200"/>
              </a:spcAft>
              <a:buBlip>
                <a:blip r:embed="rId2"/>
              </a:buBlip>
            </a:pPr>
            <a:r>
              <a:rPr lang="en-GB" dirty="0">
                <a:solidFill>
                  <a:schemeClr val="accent1"/>
                </a:solidFill>
                <a:latin typeface="+mj-lt"/>
                <a:ea typeface="Calibri" panose="020F0502020204030204" pitchFamily="34" charset="0"/>
                <a:cs typeface="Times New Roman" panose="02020603050405020304" pitchFamily="18" charset="0"/>
              </a:rPr>
              <a:t>Remember: you don’t have to complete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all the sections to achieve an all-star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profile: LinkedIn will tell you when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you’ve done enough. </a:t>
            </a:r>
          </a:p>
          <a:p>
            <a:pPr marL="285750" indent="-285750">
              <a:spcAft>
                <a:spcPts val="1200"/>
              </a:spcAft>
              <a:buBlip>
                <a:blip r:embed="rId2"/>
              </a:buBlip>
            </a:pPr>
            <a:r>
              <a:rPr lang="en-GB" dirty="0">
                <a:solidFill>
                  <a:schemeClr val="accent1"/>
                </a:solidFill>
                <a:latin typeface="+mj-lt"/>
                <a:ea typeface="Calibri" panose="020F0502020204030204" pitchFamily="34" charset="0"/>
                <a:cs typeface="Times New Roman" panose="02020603050405020304" pitchFamily="18" charset="0"/>
              </a:rPr>
              <a:t>You can go back and change it at any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point: keep it up-to-date. </a:t>
            </a:r>
            <a:r>
              <a:rPr lang="en-GB" dirty="0">
                <a:solidFill>
                  <a:schemeClr val="accent1"/>
                </a:solidFill>
                <a:effectLst/>
                <a:latin typeface="+mj-lt"/>
                <a:ea typeface="Calibri" panose="020F0502020204030204" pitchFamily="34" charset="0"/>
                <a:cs typeface="Times New Roman" panose="02020603050405020304" pitchFamily="18" charset="0"/>
              </a:rPr>
              <a:t>You </a:t>
            </a:r>
            <a:r>
              <a:rPr lang="en-GB" dirty="0">
                <a:solidFill>
                  <a:schemeClr val="accent1"/>
                </a:solidFill>
                <a:latin typeface="+mj-lt"/>
                <a:ea typeface="Calibri" panose="020F0502020204030204" pitchFamily="34" charset="0"/>
                <a:cs typeface="Times New Roman" panose="02020603050405020304" pitchFamily="18" charset="0"/>
              </a:rPr>
              <a:t>are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sometimes asked if you want to </a:t>
            </a:r>
            <a:r>
              <a:rPr lang="en-GB" dirty="0">
                <a:solidFill>
                  <a:schemeClr val="accent1"/>
                </a:solidFill>
                <a:effectLst/>
                <a:latin typeface="+mj-lt"/>
                <a:ea typeface="Calibri" panose="020F0502020204030204" pitchFamily="34" charset="0"/>
                <a:cs typeface="Times New Roman" panose="02020603050405020304" pitchFamily="18" charset="0"/>
              </a:rPr>
              <a:t>share </a:t>
            </a:r>
            <a:br>
              <a:rPr lang="en-GB" dirty="0">
                <a:solidFill>
                  <a:schemeClr val="accent1"/>
                </a:solidFill>
                <a:effectLst/>
                <a:latin typeface="+mj-lt"/>
                <a:ea typeface="Calibri" panose="020F0502020204030204" pitchFamily="34" charset="0"/>
                <a:cs typeface="Times New Roman" panose="02020603050405020304" pitchFamily="18" charset="0"/>
              </a:rPr>
            </a:br>
            <a:r>
              <a:rPr lang="en-GB" dirty="0">
                <a:solidFill>
                  <a:schemeClr val="accent1"/>
                </a:solidFill>
                <a:effectLst/>
                <a:latin typeface="+mj-lt"/>
                <a:ea typeface="Calibri" panose="020F0502020204030204" pitchFamily="34" charset="0"/>
                <a:cs typeface="Times New Roman" panose="02020603050405020304" pitchFamily="18" charset="0"/>
              </a:rPr>
              <a:t>a section updated with your network </a:t>
            </a:r>
            <a:br>
              <a:rPr lang="en-GB" dirty="0">
                <a:solidFill>
                  <a:schemeClr val="accent1"/>
                </a:solidFill>
                <a:effectLst/>
                <a:latin typeface="+mj-lt"/>
                <a:ea typeface="Calibri" panose="020F0502020204030204" pitchFamily="34" charset="0"/>
                <a:cs typeface="Times New Roman" panose="02020603050405020304" pitchFamily="18" charset="0"/>
              </a:rPr>
            </a:br>
            <a:r>
              <a:rPr lang="en-GB" dirty="0">
                <a:solidFill>
                  <a:schemeClr val="accent1"/>
                </a:solidFill>
                <a:effectLst/>
                <a:latin typeface="+mj-lt"/>
                <a:ea typeface="Calibri" panose="020F0502020204030204" pitchFamily="34" charset="0"/>
                <a:cs typeface="Times New Roman" panose="02020603050405020304" pitchFamily="18" charset="0"/>
              </a:rPr>
              <a:t>as you make changes: uncheck ‘Share </a:t>
            </a:r>
            <a:br>
              <a:rPr lang="en-GB" dirty="0">
                <a:solidFill>
                  <a:schemeClr val="accent1"/>
                </a:solidFill>
                <a:effectLst/>
                <a:latin typeface="+mj-lt"/>
                <a:ea typeface="Calibri" panose="020F0502020204030204" pitchFamily="34" charset="0"/>
                <a:cs typeface="Times New Roman" panose="02020603050405020304" pitchFamily="18" charset="0"/>
              </a:rPr>
            </a:br>
            <a:r>
              <a:rPr lang="en-GB" dirty="0">
                <a:solidFill>
                  <a:schemeClr val="accent1"/>
                </a:solidFill>
                <a:effectLst/>
                <a:latin typeface="+mj-lt"/>
                <a:ea typeface="Calibri" panose="020F0502020204030204" pitchFamily="34" charset="0"/>
                <a:cs typeface="Times New Roman" panose="02020603050405020304" pitchFamily="18" charset="0"/>
              </a:rPr>
              <a:t>with network’ if you don’t want thi</a:t>
            </a:r>
            <a:r>
              <a:rPr lang="en-GB" dirty="0">
                <a:solidFill>
                  <a:schemeClr val="accent1"/>
                </a:solidFill>
                <a:latin typeface="+mj-lt"/>
                <a:ea typeface="Calibri" panose="020F0502020204030204" pitchFamily="34" charset="0"/>
                <a:cs typeface="Times New Roman" panose="02020603050405020304" pitchFamily="18" charset="0"/>
              </a:rPr>
              <a:t>s.</a:t>
            </a:r>
            <a:endParaRPr lang="en-GB" dirty="0">
              <a:solidFill>
                <a:schemeClr val="accent1"/>
              </a:solidFill>
              <a:effectLs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81DBDE8-CF46-4E25-87D5-0F6F226C20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13850" y="2284290"/>
            <a:ext cx="5886692" cy="30970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314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78ACC4-2358-467F-AD95-9EAFF20B1736}"/>
              </a:ext>
            </a:extLst>
          </p:cNvPr>
          <p:cNvSpPr>
            <a:spLocks noGrp="1"/>
          </p:cNvSpPr>
          <p:nvPr>
            <p:ph type="title"/>
          </p:nvPr>
        </p:nvSpPr>
        <p:spPr>
          <a:xfrm>
            <a:off x="839788" y="374072"/>
            <a:ext cx="3932237" cy="3397827"/>
          </a:xfrm>
        </p:spPr>
        <p:txBody>
          <a:bodyPr>
            <a:noAutofit/>
          </a:bodyPr>
          <a:lstStyle/>
          <a:p>
            <a:pPr algn="r"/>
            <a:r>
              <a:rPr lang="en-GB" sz="4400" dirty="0">
                <a:solidFill>
                  <a:schemeClr val="accent1"/>
                </a:solidFill>
              </a:rPr>
              <a:t>“It’s not just for old people with briefcases…”</a:t>
            </a:r>
          </a:p>
        </p:txBody>
      </p:sp>
      <p:pic>
        <p:nvPicPr>
          <p:cNvPr id="8" name="Online Media 1" title="Start Your Career | LinkedIn for Students">
            <a:hlinkClick r:id="" action="ppaction://media"/>
            <a:extLst>
              <a:ext uri="{FF2B5EF4-FFF2-40B4-BE49-F238E27FC236}">
                <a16:creationId xmlns:a16="http://schemas.microsoft.com/office/drawing/2014/main" id="{E24A0E1B-F4F6-4794-96EA-8C0FBB2C9B64}"/>
              </a:ext>
            </a:extLst>
          </p:cNvPr>
          <p:cNvPicPr>
            <a:picLocks noRot="1" noChangeAspect="1"/>
          </p:cNvPicPr>
          <p:nvPr>
            <a:videoFile r:link="rId1"/>
          </p:nvPr>
        </p:nvPicPr>
        <p:blipFill>
          <a:blip r:embed="rId4"/>
          <a:stretch>
            <a:fillRect/>
          </a:stretch>
        </p:blipFill>
        <p:spPr>
          <a:xfrm>
            <a:off x="5592213" y="1319504"/>
            <a:ext cx="5759999" cy="3240000"/>
          </a:xfrm>
          <a:prstGeom prst="rect">
            <a:avLst/>
          </a:prstGeom>
        </p:spPr>
      </p:pic>
    </p:spTree>
    <p:extLst>
      <p:ext uri="{BB962C8B-B14F-4D97-AF65-F5344CB8AC3E}">
        <p14:creationId xmlns:p14="http://schemas.microsoft.com/office/powerpoint/2010/main" val="13704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914F-2B73-4165-ADDC-56C1E13AB336}"/>
              </a:ext>
            </a:extLst>
          </p:cNvPr>
          <p:cNvSpPr>
            <a:spLocks noGrp="1"/>
          </p:cNvSpPr>
          <p:nvPr>
            <p:ph type="title"/>
          </p:nvPr>
        </p:nvSpPr>
        <p:spPr>
          <a:xfrm>
            <a:off x="838200" y="754321"/>
            <a:ext cx="10515600" cy="936368"/>
          </a:xfrm>
        </p:spPr>
        <p:txBody>
          <a:bodyPr anchor="ctr">
            <a:normAutofit/>
          </a:bodyPr>
          <a:lstStyle/>
          <a:p>
            <a:r>
              <a:rPr lang="en-GB" b="1" dirty="0">
                <a:solidFill>
                  <a:schemeClr val="accent1"/>
                </a:solidFill>
              </a:rPr>
              <a:t>Remember your profile highlights:</a:t>
            </a:r>
          </a:p>
        </p:txBody>
      </p:sp>
      <p:graphicFrame>
        <p:nvGraphicFramePr>
          <p:cNvPr id="5" name="Content Placeholder 2">
            <a:extLst>
              <a:ext uri="{FF2B5EF4-FFF2-40B4-BE49-F238E27FC236}">
                <a16:creationId xmlns:a16="http://schemas.microsoft.com/office/drawing/2014/main" id="{9F73A54F-C428-435D-BF1D-3AE777AE91B4}"/>
              </a:ext>
            </a:extLst>
          </p:cNvPr>
          <p:cNvGraphicFramePr>
            <a:graphicFrameLocks noGrp="1"/>
          </p:cNvGraphicFramePr>
          <p:nvPr>
            <p:ph idx="1"/>
            <p:extLst>
              <p:ext uri="{D42A27DB-BD31-4B8C-83A1-F6EECF244321}">
                <p14:modId xmlns:p14="http://schemas.microsoft.com/office/powerpoint/2010/main" val="1120286640"/>
              </p:ext>
            </p:extLst>
          </p:nvPr>
        </p:nvGraphicFramePr>
        <p:xfrm>
          <a:off x="838200" y="1825627"/>
          <a:ext cx="10515600" cy="4014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193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Need more help? </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p:txBody>
          <a:bodyPr numCol="1">
            <a:noAutofit/>
          </a:bodyPr>
          <a:lstStyle/>
          <a:p>
            <a:pPr marL="0" indent="0">
              <a:spcAft>
                <a:spcPts val="1200"/>
              </a:spcAft>
              <a:buNone/>
            </a:pPr>
            <a:r>
              <a:rPr lang="en-GB" dirty="0">
                <a:solidFill>
                  <a:schemeClr val="accent1"/>
                </a:solidFill>
                <a:latin typeface="+mj-lt"/>
                <a:ea typeface="Calibri" panose="020F0502020204030204" pitchFamily="34" charset="0"/>
                <a:cs typeface="Times New Roman" panose="02020603050405020304" pitchFamily="18" charset="0"/>
              </a:rPr>
              <a:t>There’s a lot to take in! If you need more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help, LinkedIn provides two useful tip sheets:</a:t>
            </a:r>
          </a:p>
          <a:p>
            <a:pPr marL="285750" indent="-285750">
              <a:spcAft>
                <a:spcPts val="1200"/>
              </a:spcAft>
              <a:buBlip>
                <a:blip r:embed="rId2"/>
              </a:buBlip>
            </a:pPr>
            <a:r>
              <a:rPr lang="en-GB" dirty="0">
                <a:solidFill>
                  <a:schemeClr val="accent1"/>
                </a:solidFill>
                <a:latin typeface="+mj-lt"/>
                <a:ea typeface="Calibri" panose="020F0502020204030204" pitchFamily="34" charset="0"/>
                <a:cs typeface="Times New Roman" panose="02020603050405020304" pitchFamily="18" charset="0"/>
              </a:rPr>
              <a:t>Building a Great Student Profile: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download here</a:t>
            </a:r>
            <a:endParaRPr lang="en-GB" dirty="0">
              <a:solidFill>
                <a:schemeClr val="accent1"/>
              </a:solidFill>
              <a:latin typeface="+mj-lt"/>
              <a:ea typeface="Calibri" panose="020F0502020204030204" pitchFamily="34" charset="0"/>
              <a:cs typeface="Times New Roman" panose="02020603050405020304" pitchFamily="18" charset="0"/>
            </a:endParaRPr>
          </a:p>
          <a:p>
            <a:pPr marL="285750" indent="-285750">
              <a:spcAft>
                <a:spcPts val="1200"/>
              </a:spcAft>
              <a:buBlip>
                <a:blip r:embed="rId2"/>
              </a:buBlip>
            </a:pPr>
            <a:r>
              <a:rPr lang="en-GB" dirty="0">
                <a:solidFill>
                  <a:schemeClr val="accent1"/>
                </a:solidFill>
                <a:latin typeface="+mj-lt"/>
                <a:ea typeface="Calibri" panose="020F0502020204030204" pitchFamily="34" charset="0"/>
                <a:cs typeface="Times New Roman" panose="02020603050405020304" pitchFamily="18" charset="0"/>
              </a:rPr>
              <a:t>LinkedIn Profile Checklist (for secondary </a:t>
            </a:r>
            <a:br>
              <a:rPr lang="en-GB" dirty="0">
                <a:solidFill>
                  <a:schemeClr val="accent1"/>
                </a:solidFill>
                <a:latin typeface="+mj-lt"/>
                <a:ea typeface="Calibri" panose="020F0502020204030204" pitchFamily="34" charset="0"/>
                <a:cs typeface="Times New Roman" panose="02020603050405020304" pitchFamily="18" charset="0"/>
              </a:rPr>
            </a:br>
            <a:r>
              <a:rPr lang="en-GB" dirty="0">
                <a:solidFill>
                  <a:schemeClr val="accent1"/>
                </a:solidFill>
                <a:latin typeface="+mj-lt"/>
                <a:ea typeface="Calibri" panose="020F0502020204030204" pitchFamily="34" charset="0"/>
                <a:cs typeface="Times New Roman" panose="02020603050405020304" pitchFamily="18" charset="0"/>
              </a:rPr>
              <a:t>school students): </a:t>
            </a:r>
            <a:r>
              <a:rPr lang="en-GB" dirty="0">
                <a:solidFill>
                  <a:schemeClr val="accent1"/>
                </a:solidFill>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download here</a:t>
            </a:r>
            <a:endParaRPr lang="en-GB" dirty="0">
              <a:solidFill>
                <a:schemeClr val="accent1"/>
              </a:solidFill>
              <a:effectLs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D3C60E7-2A4C-44A9-8F24-8A213E5F009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096000" y="1222505"/>
            <a:ext cx="2970103" cy="3960000"/>
          </a:xfrm>
          <a:prstGeom prst="rect">
            <a:avLst/>
          </a:prstGeom>
          <a:ln>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E58D65A6-A857-47A5-8D0B-2D4575867CB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8708563" y="260436"/>
            <a:ext cx="3040877" cy="39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9BB667C-26CF-4554-AE0D-E8B8AEC13B06}"/>
              </a:ext>
            </a:extLst>
          </p:cNvPr>
          <p:cNvSpPr/>
          <p:nvPr/>
        </p:nvSpPr>
        <p:spPr>
          <a:xfrm>
            <a:off x="0" y="-18662"/>
            <a:ext cx="9525000" cy="5852533"/>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83514B66-1B9B-4AA1-A86E-910FAFA77C1F}"/>
              </a:ext>
            </a:extLst>
          </p:cNvPr>
          <p:cNvSpPr>
            <a:spLocks noGrp="1"/>
          </p:cNvSpPr>
          <p:nvPr>
            <p:ph type="title"/>
          </p:nvPr>
        </p:nvSpPr>
        <p:spPr/>
        <p:txBody>
          <a:bodyPr>
            <a:noAutofit/>
          </a:bodyPr>
          <a:lstStyle/>
          <a:p>
            <a:r>
              <a:rPr lang="en-GB" sz="4400" b="1" dirty="0">
                <a:solidFill>
                  <a:schemeClr val="bg1"/>
                </a:solidFill>
              </a:rPr>
              <a:t>Step 3: Link with </a:t>
            </a:r>
            <a:br>
              <a:rPr lang="en-GB" sz="4400" b="1" dirty="0">
                <a:solidFill>
                  <a:schemeClr val="bg1"/>
                </a:solidFill>
              </a:rPr>
            </a:br>
            <a:r>
              <a:rPr lang="en-GB" sz="4400" b="1" dirty="0">
                <a:solidFill>
                  <a:schemeClr val="bg1"/>
                </a:solidFill>
              </a:rPr>
              <a:t>connections</a:t>
            </a:r>
          </a:p>
        </p:txBody>
      </p:sp>
      <p:sp>
        <p:nvSpPr>
          <p:cNvPr id="9" name="Content Placeholder 8">
            <a:extLst>
              <a:ext uri="{FF2B5EF4-FFF2-40B4-BE49-F238E27FC236}">
                <a16:creationId xmlns:a16="http://schemas.microsoft.com/office/drawing/2014/main" id="{CFDF37C6-1808-42AC-A00F-7D814F186DD4}"/>
              </a:ext>
            </a:extLst>
          </p:cNvPr>
          <p:cNvSpPr>
            <a:spLocks noGrp="1"/>
          </p:cNvSpPr>
          <p:nvPr>
            <p:ph idx="1"/>
          </p:nvPr>
        </p:nvSpPr>
        <p:spPr>
          <a:xfrm>
            <a:off x="838200" y="1825627"/>
            <a:ext cx="7677150" cy="4014342"/>
          </a:xfrm>
        </p:spPr>
        <p:txBody>
          <a:bodyPr>
            <a:noAutofit/>
          </a:bodyPr>
          <a:lstStyle/>
          <a:p>
            <a:pPr marL="285750" indent="-285750">
              <a:spcAft>
                <a:spcPts val="1200"/>
              </a:spcAft>
              <a:buBlip>
                <a:blip r:embed="rId3">
                  <a:extLst>
                    <a:ext uri="{837473B0-CC2E-450A-ABE3-18F120FF3D39}">
                      <a1611:picAttrSrcUrl xmlns:a1611="http://schemas.microsoft.com/office/drawing/2016/11/main" r:id="rId4"/>
                    </a:ext>
                  </a:extLst>
                </a:blip>
              </a:buBlip>
            </a:pPr>
            <a:endParaRPr lang="en-GB" dirty="0">
              <a:solidFill>
                <a:schemeClr val="bg1"/>
              </a:solidFill>
              <a:latin typeface="+mj-lt"/>
            </a:endParaRPr>
          </a:p>
          <a:p>
            <a:pPr marL="0" indent="0">
              <a:spcBef>
                <a:spcPts val="400"/>
              </a:spcBef>
              <a:spcAft>
                <a:spcPts val="600"/>
              </a:spcAft>
              <a:buNone/>
            </a:pPr>
            <a:r>
              <a:rPr lang="en-GB" b="0" i="0" u="none" strike="noStrike" baseline="0" dirty="0">
                <a:solidFill>
                  <a:schemeClr val="bg1"/>
                </a:solidFill>
                <a:latin typeface="+mj-lt"/>
              </a:rPr>
              <a:t>Now it’s time to explore careers &amp; contact people </a:t>
            </a:r>
            <a:br>
              <a:rPr lang="en-GB" b="0" i="0" u="none" strike="noStrike" baseline="0" dirty="0">
                <a:solidFill>
                  <a:schemeClr val="bg1"/>
                </a:solidFill>
                <a:latin typeface="+mj-lt"/>
              </a:rPr>
            </a:br>
            <a:r>
              <a:rPr lang="en-GB" b="0" i="0" u="none" strike="noStrike" baseline="0" dirty="0">
                <a:solidFill>
                  <a:schemeClr val="bg1"/>
                </a:solidFill>
                <a:latin typeface="+mj-lt"/>
              </a:rPr>
              <a:t>who can help kickstart your career.</a:t>
            </a:r>
          </a:p>
          <a:p>
            <a:pPr marL="285750" indent="-285750">
              <a:spcBef>
                <a:spcPts val="400"/>
              </a:spcBef>
              <a:spcAft>
                <a:spcPts val="600"/>
              </a:spcAft>
              <a:buBlip>
                <a:blip r:embed="rId3">
                  <a:extLst>
                    <a:ext uri="{837473B0-CC2E-450A-ABE3-18F120FF3D39}">
                      <a1611:picAttrSrcUrl xmlns:a1611="http://schemas.microsoft.com/office/drawing/2016/11/main" r:id="rId4"/>
                    </a:ext>
                  </a:extLst>
                </a:blip>
              </a:buBlip>
            </a:pPr>
            <a:r>
              <a:rPr lang="en-GB" b="1" dirty="0">
                <a:solidFill>
                  <a:schemeClr val="bg1"/>
                </a:solidFill>
                <a:latin typeface="+mj-lt"/>
              </a:rPr>
              <a:t>Make it meaningful: </a:t>
            </a:r>
            <a:r>
              <a:rPr lang="en-GB" dirty="0">
                <a:solidFill>
                  <a:schemeClr val="bg1"/>
                </a:solidFill>
                <a:latin typeface="+mj-lt"/>
              </a:rPr>
              <a:t>always </a:t>
            </a:r>
            <a:r>
              <a:rPr lang="en-GB" dirty="0">
                <a:solidFill>
                  <a:schemeClr val="bg1"/>
                </a:solidFill>
                <a:effectLst/>
                <a:latin typeface="+mj-lt"/>
                <a:ea typeface="Calibri" panose="020F0502020204030204" pitchFamily="34" charset="0"/>
                <a:cs typeface="Times New Roman" panose="02020603050405020304" pitchFamily="18" charset="0"/>
              </a:rPr>
              <a:t>connect with people you </a:t>
            </a:r>
            <a:br>
              <a:rPr lang="en-GB" dirty="0">
                <a:solidFill>
                  <a:schemeClr val="bg1"/>
                </a:solidFill>
                <a:effectLst/>
                <a:latin typeface="+mj-lt"/>
                <a:ea typeface="Calibri" panose="020F0502020204030204" pitchFamily="34" charset="0"/>
                <a:cs typeface="Times New Roman" panose="02020603050405020304" pitchFamily="18" charset="0"/>
              </a:rPr>
            </a:br>
            <a:r>
              <a:rPr lang="en-GB" dirty="0">
                <a:solidFill>
                  <a:schemeClr val="bg1"/>
                </a:solidFill>
                <a:effectLst/>
                <a:latin typeface="+mj-lt"/>
                <a:ea typeface="Calibri" panose="020F0502020204030204" pitchFamily="34" charset="0"/>
                <a:cs typeface="Times New Roman" panose="02020603050405020304" pitchFamily="18" charset="0"/>
              </a:rPr>
              <a:t>actually know and be selective. </a:t>
            </a:r>
          </a:p>
          <a:p>
            <a:pPr marL="285750" indent="-285750">
              <a:spcBef>
                <a:spcPts val="400"/>
              </a:spcBef>
              <a:spcAft>
                <a:spcPts val="600"/>
              </a:spcAft>
              <a:buBlip>
                <a:blip r:embed="rId3">
                  <a:extLst>
                    <a:ext uri="{837473B0-CC2E-450A-ABE3-18F120FF3D39}">
                      <a1611:picAttrSrcUrl xmlns:a1611="http://schemas.microsoft.com/office/drawing/2016/11/main" r:id="rId4"/>
                    </a:ext>
                  </a:extLst>
                </a:blip>
              </a:buBlip>
            </a:pPr>
            <a:r>
              <a:rPr lang="en-GB" b="1" i="0" u="none" strike="noStrike" baseline="0" dirty="0">
                <a:solidFill>
                  <a:schemeClr val="bg1"/>
                </a:solidFill>
                <a:latin typeface="+mj-lt"/>
              </a:rPr>
              <a:t>Start</a:t>
            </a:r>
            <a:r>
              <a:rPr lang="en-GB" b="0" i="0" u="none" strike="noStrike" baseline="0" dirty="0">
                <a:solidFill>
                  <a:schemeClr val="bg1"/>
                </a:solidFill>
                <a:latin typeface="+mj-lt"/>
              </a:rPr>
              <a:t> with friends, family, classmates, teachers, work </a:t>
            </a:r>
            <a:br>
              <a:rPr lang="en-GB" b="0" i="0" u="none" strike="noStrike" baseline="0" dirty="0">
                <a:solidFill>
                  <a:schemeClr val="bg1"/>
                </a:solidFill>
                <a:latin typeface="+mj-lt"/>
              </a:rPr>
            </a:br>
            <a:r>
              <a:rPr lang="en-GB" b="0" i="0" u="none" strike="noStrike" baseline="0" dirty="0">
                <a:solidFill>
                  <a:schemeClr val="bg1"/>
                </a:solidFill>
                <a:latin typeface="+mj-lt"/>
              </a:rPr>
              <a:t>experience and volunteering mentors and employers.</a:t>
            </a:r>
          </a:p>
          <a:p>
            <a:pPr marL="285750" indent="-285750">
              <a:spcAft>
                <a:spcPts val="1200"/>
              </a:spcAft>
              <a:buBlip>
                <a:blip r:embed="rId3">
                  <a:extLst>
                    <a:ext uri="{837473B0-CC2E-450A-ABE3-18F120FF3D39}">
                      <a1611:picAttrSrcUrl xmlns:a1611="http://schemas.microsoft.com/office/drawing/2016/11/main" r:id="rId4"/>
                    </a:ext>
                  </a:extLst>
                </a:blip>
              </a:buBlip>
            </a:pPr>
            <a:r>
              <a:rPr lang="en-GB" b="1" dirty="0">
                <a:solidFill>
                  <a:schemeClr val="bg1"/>
                </a:solidFill>
                <a:latin typeface="+mj-lt"/>
              </a:rPr>
              <a:t>Personalise each request </a:t>
            </a:r>
            <a:r>
              <a:rPr lang="en-GB" dirty="0">
                <a:solidFill>
                  <a:schemeClr val="bg1"/>
                </a:solidFill>
                <a:latin typeface="+mj-lt"/>
              </a:rPr>
              <a:t>instead of using the generic “I’d like to add you to my professional network on LinkedIn” message. Remind him/her where you met or explain why you want to connect. They’ll be more likely to respond. </a:t>
            </a:r>
          </a:p>
        </p:txBody>
      </p:sp>
      <p:pic>
        <p:nvPicPr>
          <p:cNvPr id="13" name="Picture 2" descr="Linkedin Logo transparent PNG - StickPNG">
            <a:extLst>
              <a:ext uri="{FF2B5EF4-FFF2-40B4-BE49-F238E27FC236}">
                <a16:creationId xmlns:a16="http://schemas.microsoft.com/office/drawing/2014/main" id="{270950F5-3E12-4A46-B8C5-161D363326DF}"/>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39CE5D8-13A1-4BBD-8368-629886BB9782}"/>
              </a:ext>
            </a:extLst>
          </p:cNvPr>
          <p:cNvGrpSpPr/>
          <p:nvPr/>
        </p:nvGrpSpPr>
        <p:grpSpPr>
          <a:xfrm>
            <a:off x="8214238" y="1378450"/>
            <a:ext cx="3800172" cy="3682569"/>
            <a:chOff x="8214238" y="1378450"/>
            <a:chExt cx="3800172" cy="3682569"/>
          </a:xfrm>
        </p:grpSpPr>
        <p:sp>
          <p:nvSpPr>
            <p:cNvPr id="12" name="TextBox 11">
              <a:extLst>
                <a:ext uri="{FF2B5EF4-FFF2-40B4-BE49-F238E27FC236}">
                  <a16:creationId xmlns:a16="http://schemas.microsoft.com/office/drawing/2014/main" id="{935DA5D8-825C-4082-9596-4360104AA061}"/>
                </a:ext>
              </a:extLst>
            </p:cNvPr>
            <p:cNvSpPr txBox="1"/>
            <p:nvPr/>
          </p:nvSpPr>
          <p:spPr>
            <a:xfrm>
              <a:off x="8214238" y="1378450"/>
              <a:ext cx="3419172" cy="3570208"/>
            </a:xfrm>
            <a:prstGeom prst="rect">
              <a:avLst/>
            </a:prstGeom>
            <a:noFill/>
          </p:spPr>
          <p:txBody>
            <a:bodyPr wrap="square">
              <a:spAutoFit/>
            </a:bodyPr>
            <a:lstStyle/>
            <a:p>
              <a:pPr algn="r"/>
              <a:r>
                <a:rPr lang="en-GB" sz="4400" b="1" dirty="0">
                  <a:solidFill>
                    <a:schemeClr val="accent1"/>
                  </a:solidFill>
                  <a:latin typeface="+mj-lt"/>
                </a:rPr>
                <a:t>“</a:t>
              </a:r>
              <a:r>
                <a:rPr lang="en-GB" sz="2600" dirty="0">
                  <a:solidFill>
                    <a:schemeClr val="accent1"/>
                  </a:solidFill>
                  <a:latin typeface="+mj-lt"/>
                </a:rPr>
                <a:t>Dear Alex, You really inspired me to look into  engineering careers at your recent talk to Buckinghamshire School sixth formers. Could I please add you to my network? </a:t>
              </a:r>
            </a:p>
          </p:txBody>
        </p:sp>
        <p:sp>
          <p:nvSpPr>
            <p:cNvPr id="7" name="TextBox 6">
              <a:extLst>
                <a:ext uri="{FF2B5EF4-FFF2-40B4-BE49-F238E27FC236}">
                  <a16:creationId xmlns:a16="http://schemas.microsoft.com/office/drawing/2014/main" id="{60E3DD83-43EA-4D9A-A0A3-369A675E0498}"/>
                </a:ext>
              </a:extLst>
            </p:cNvPr>
            <p:cNvSpPr txBox="1"/>
            <p:nvPr/>
          </p:nvSpPr>
          <p:spPr>
            <a:xfrm>
              <a:off x="11576260" y="4291578"/>
              <a:ext cx="438150" cy="769441"/>
            </a:xfrm>
            <a:prstGeom prst="rect">
              <a:avLst/>
            </a:prstGeom>
            <a:noFill/>
          </p:spPr>
          <p:txBody>
            <a:bodyPr wrap="square" rtlCol="0">
              <a:spAutoFit/>
            </a:bodyPr>
            <a:lstStyle/>
            <a:p>
              <a:r>
                <a:rPr lang="en-GB" sz="4400" b="1" dirty="0">
                  <a:solidFill>
                    <a:schemeClr val="accent1"/>
                  </a:solidFill>
                  <a:latin typeface="+mj-lt"/>
                </a:rPr>
                <a:t>”</a:t>
              </a:r>
              <a:endParaRPr lang="en-GB" sz="4400" b="1" dirty="0"/>
            </a:p>
          </p:txBody>
        </p:sp>
      </p:grpSp>
    </p:spTree>
    <p:extLst>
      <p:ext uri="{BB962C8B-B14F-4D97-AF65-F5344CB8AC3E}">
        <p14:creationId xmlns:p14="http://schemas.microsoft.com/office/powerpoint/2010/main" val="216099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Then actively widen your reach:</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4720771" cy="4014342"/>
          </a:xfrm>
        </p:spPr>
        <p:txBody>
          <a:bodyPr numCol="1">
            <a:noAutofit/>
          </a:bodyPr>
          <a:lstStyle/>
          <a:p>
            <a:pPr marL="285750" indent="-285750">
              <a:spcAft>
                <a:spcPts val="600"/>
              </a:spcAft>
              <a:buBlip>
                <a:blip r:embed="rId2"/>
              </a:buBlip>
            </a:pPr>
            <a:r>
              <a:rPr lang="en-GB" b="1" dirty="0">
                <a:solidFill>
                  <a:schemeClr val="accent1"/>
                </a:solidFill>
                <a:latin typeface="+mj-lt"/>
              </a:rPr>
              <a:t>Join groups: s</a:t>
            </a:r>
            <a:r>
              <a:rPr lang="en-GB" dirty="0">
                <a:solidFill>
                  <a:schemeClr val="accent1"/>
                </a:solidFill>
                <a:latin typeface="+mj-lt"/>
              </a:rPr>
              <a:t>earch and join LinkedIn Groups related to your interests, future career or industry trends.</a:t>
            </a:r>
          </a:p>
          <a:p>
            <a:pPr marL="285750" indent="-285750">
              <a:spcAft>
                <a:spcPts val="600"/>
              </a:spcAft>
              <a:buBlip>
                <a:blip r:embed="rId2"/>
              </a:buBlip>
            </a:pPr>
            <a:r>
              <a:rPr lang="en-GB" dirty="0">
                <a:solidFill>
                  <a:schemeClr val="accent1"/>
                </a:solidFill>
                <a:latin typeface="+mj-lt"/>
              </a:rPr>
              <a:t>S</a:t>
            </a:r>
            <a:r>
              <a:rPr lang="en-GB" i="0" dirty="0">
                <a:solidFill>
                  <a:schemeClr val="accent1"/>
                </a:solidFill>
                <a:effectLst/>
                <a:latin typeface="+mj-lt"/>
              </a:rPr>
              <a:t>earch for groups by name or keyword in the ‘Search’ bar at the top left of LinkedIn or browse for groups recommended for you clicking on ‘</a:t>
            </a:r>
            <a:r>
              <a:rPr lang="en-GB" dirty="0">
                <a:solidFill>
                  <a:schemeClr val="accent1"/>
                </a:solidFill>
                <a:latin typeface="+mj-lt"/>
              </a:rPr>
              <a:t>W</a:t>
            </a:r>
            <a:r>
              <a:rPr lang="en-GB" i="0" dirty="0">
                <a:solidFill>
                  <a:schemeClr val="accent1"/>
                </a:solidFill>
                <a:effectLst/>
                <a:latin typeface="+mj-lt"/>
              </a:rPr>
              <a:t>ork’ </a:t>
            </a:r>
            <a:r>
              <a:rPr lang="en-GB" dirty="0">
                <a:solidFill>
                  <a:schemeClr val="accent1"/>
                </a:solidFill>
                <a:latin typeface="+mj-lt"/>
              </a:rPr>
              <a:t>at the top right and selecting select ’Groups’ from the menu.</a:t>
            </a:r>
          </a:p>
          <a:p>
            <a:pPr marL="285750" indent="-285750">
              <a:spcAft>
                <a:spcPts val="1200"/>
              </a:spcAft>
              <a:buBlip>
                <a:blip r:embed="rId2"/>
              </a:buBlip>
            </a:pPr>
            <a:r>
              <a:rPr lang="en-GB" dirty="0">
                <a:solidFill>
                  <a:schemeClr val="accent1"/>
                </a:solidFill>
                <a:latin typeface="+mj-lt"/>
              </a:rPr>
              <a:t>Groups you join appear at the bottom of your profile, showing that you want to engage in professional communities.</a:t>
            </a:r>
            <a:endParaRPr lang="en-GB" dirty="0">
              <a:solidFill>
                <a:schemeClr val="accent1"/>
              </a:solidFill>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14E843E-B689-4BFE-B076-3C92715A6A1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30194" y="2001386"/>
            <a:ext cx="6213463" cy="3049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67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Then actively widen your reach:</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3951514" cy="4014342"/>
          </a:xfrm>
        </p:spPr>
        <p:txBody>
          <a:bodyPr numCol="1">
            <a:noAutofit/>
          </a:bodyPr>
          <a:lstStyle/>
          <a:p>
            <a:pPr marL="285750" indent="-285750">
              <a:spcAft>
                <a:spcPts val="1200"/>
              </a:spcAft>
              <a:buBlip>
                <a:blip r:embed="rId2"/>
              </a:buBlip>
            </a:pPr>
            <a:r>
              <a:rPr lang="en-GB" b="1" dirty="0">
                <a:solidFill>
                  <a:schemeClr val="accent1"/>
                </a:solidFill>
                <a:latin typeface="+mj-lt"/>
                <a:ea typeface="Calibri" panose="020F0502020204030204" pitchFamily="34" charset="0"/>
                <a:cs typeface="Times New Roman" panose="02020603050405020304" pitchFamily="18" charset="0"/>
              </a:rPr>
              <a:t>Follow companies: </a:t>
            </a:r>
            <a:r>
              <a:rPr lang="en-GB" dirty="0">
                <a:solidFill>
                  <a:schemeClr val="accent1"/>
                </a:solidFill>
                <a:latin typeface="+mj-lt"/>
                <a:ea typeface="Calibri" panose="020F0502020204030204" pitchFamily="34" charset="0"/>
                <a:cs typeface="Times New Roman" panose="02020603050405020304" pitchFamily="18" charset="0"/>
              </a:rPr>
              <a:t>follow companies you’re interested in. </a:t>
            </a:r>
            <a:r>
              <a:rPr lang="en-GB" b="0" i="0" u="none" strike="noStrike" baseline="0" dirty="0">
                <a:solidFill>
                  <a:schemeClr val="accent1"/>
                </a:solidFill>
                <a:latin typeface="+mj-lt"/>
              </a:rPr>
              <a:t>Become an expert by staying on top of the latest news</a:t>
            </a:r>
            <a:r>
              <a:rPr lang="en-GB" dirty="0">
                <a:solidFill>
                  <a:schemeClr val="accent1"/>
                </a:solidFill>
                <a:latin typeface="+mj-lt"/>
              </a:rPr>
              <a:t> and b</a:t>
            </a:r>
            <a:r>
              <a:rPr lang="en-GB" b="0" i="0" u="none" strike="noStrike" baseline="0" dirty="0">
                <a:solidFill>
                  <a:schemeClr val="accent1"/>
                </a:solidFill>
                <a:latin typeface="+mj-lt"/>
              </a:rPr>
              <a:t>e in the know on employers you want to work for.</a:t>
            </a:r>
          </a:p>
          <a:p>
            <a:pPr marL="285750" indent="-285750">
              <a:spcAft>
                <a:spcPts val="1200"/>
              </a:spcAft>
              <a:buBlip>
                <a:blip r:embed="rId2"/>
              </a:buBlip>
            </a:pPr>
            <a:r>
              <a:rPr lang="en-GB" dirty="0">
                <a:solidFill>
                  <a:schemeClr val="accent1"/>
                </a:solidFill>
                <a:latin typeface="+mj-lt"/>
                <a:ea typeface="Calibri" panose="020F0502020204030204" pitchFamily="34" charset="0"/>
                <a:cs typeface="Times New Roman" panose="02020603050405020304" pitchFamily="18" charset="0"/>
              </a:rPr>
              <a:t>Simply input a company name into the search bar at the top left corner of LinkedIn. Find what you are looking for and then click ‘follow’.</a:t>
            </a:r>
          </a:p>
        </p:txBody>
      </p:sp>
      <p:pic>
        <p:nvPicPr>
          <p:cNvPr id="3" name="Picture 2">
            <a:extLst>
              <a:ext uri="{FF2B5EF4-FFF2-40B4-BE49-F238E27FC236}">
                <a16:creationId xmlns:a16="http://schemas.microsoft.com/office/drawing/2014/main" id="{ECDBE3C1-4DB7-4152-9831-E30B190843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50970" y="1690689"/>
            <a:ext cx="6559176" cy="3883033"/>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9C78D686-8ADE-4077-B218-17A776FF9CA3}"/>
              </a:ext>
            </a:extLst>
          </p:cNvPr>
          <p:cNvSpPr/>
          <p:nvPr/>
        </p:nvSpPr>
        <p:spPr>
          <a:xfrm>
            <a:off x="5364960" y="1690689"/>
            <a:ext cx="1863154" cy="4283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F0618AB-4FF2-47A2-8975-A765C93B88E0}"/>
              </a:ext>
            </a:extLst>
          </p:cNvPr>
          <p:cNvSpPr/>
          <p:nvPr/>
        </p:nvSpPr>
        <p:spPr>
          <a:xfrm>
            <a:off x="5050970" y="5167311"/>
            <a:ext cx="1863154" cy="4283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83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Then actively widen your reach:</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200" y="1825627"/>
            <a:ext cx="11034486" cy="4014342"/>
          </a:xfrm>
        </p:spPr>
        <p:txBody>
          <a:bodyPr numCol="1">
            <a:noAutofit/>
          </a:bodyPr>
          <a:lstStyle/>
          <a:p>
            <a:pPr marL="285750" indent="-285750">
              <a:spcAft>
                <a:spcPts val="600"/>
              </a:spcAft>
              <a:buBlip>
                <a:blip r:embed="rId2"/>
              </a:buBlip>
            </a:pPr>
            <a:r>
              <a:rPr lang="en-GB" b="1" dirty="0">
                <a:solidFill>
                  <a:schemeClr val="accent1"/>
                </a:solidFill>
                <a:latin typeface="+mj-lt"/>
                <a:ea typeface="Calibri" panose="020F0502020204030204" pitchFamily="34" charset="0"/>
                <a:cs typeface="Times New Roman" panose="02020603050405020304" pitchFamily="18" charset="0"/>
              </a:rPr>
              <a:t>Follow influencers: </a:t>
            </a:r>
            <a:r>
              <a:rPr lang="en-GB" dirty="0">
                <a:solidFill>
                  <a:schemeClr val="accent1"/>
                </a:solidFill>
                <a:latin typeface="+mj-lt"/>
                <a:ea typeface="Calibri" panose="020F0502020204030204" pitchFamily="34" charset="0"/>
                <a:cs typeface="Times New Roman" panose="02020603050405020304" pitchFamily="18" charset="0"/>
              </a:rPr>
              <a:t>l</a:t>
            </a:r>
            <a:r>
              <a:rPr lang="en-GB" i="0" u="none" strike="noStrike" baseline="0" dirty="0">
                <a:solidFill>
                  <a:schemeClr val="accent1"/>
                </a:solidFill>
                <a:latin typeface="+mj-lt"/>
              </a:rPr>
              <a:t>earn from leaders you admire and </a:t>
            </a:r>
            <a:br>
              <a:rPr lang="en-GB" i="0" u="none" strike="noStrike" baseline="0" dirty="0">
                <a:solidFill>
                  <a:schemeClr val="accent1"/>
                </a:solidFill>
                <a:latin typeface="+mj-lt"/>
              </a:rPr>
            </a:br>
            <a:r>
              <a:rPr lang="en-GB" dirty="0">
                <a:solidFill>
                  <a:schemeClr val="accent1"/>
                </a:solidFill>
                <a:latin typeface="+mj-lt"/>
                <a:ea typeface="Calibri" panose="020F0502020204030204" pitchFamily="34" charset="0"/>
                <a:cs typeface="Times New Roman" panose="02020603050405020304" pitchFamily="18" charset="0"/>
              </a:rPr>
              <a:t>build insider knowledge.</a:t>
            </a:r>
          </a:p>
          <a:p>
            <a:pPr marL="285750" indent="-285750">
              <a:spcAft>
                <a:spcPts val="600"/>
              </a:spcAft>
              <a:buBlip>
                <a:blip r:embed="rId2"/>
              </a:buBlip>
            </a:pPr>
            <a:r>
              <a:rPr lang="en-GB" i="0" dirty="0">
                <a:solidFill>
                  <a:schemeClr val="accent1"/>
                </a:solidFill>
                <a:effectLst/>
                <a:latin typeface="+mj-lt"/>
              </a:rPr>
              <a:t>Each year LinkedIn publishes its Top Voices of the year </a:t>
            </a:r>
            <a:br>
              <a:rPr lang="en-GB" i="0" dirty="0">
                <a:solidFill>
                  <a:schemeClr val="accent1"/>
                </a:solidFill>
                <a:effectLst/>
                <a:latin typeface="+mj-lt"/>
              </a:rPr>
            </a:br>
            <a:r>
              <a:rPr lang="en-GB" i="0" dirty="0">
                <a:solidFill>
                  <a:schemeClr val="accent1"/>
                </a:solidFill>
                <a:effectLst/>
                <a:latin typeface="+mj-lt"/>
              </a:rPr>
              <a:t>in different industry sectors. It’s your chance to meet </a:t>
            </a:r>
            <a:br>
              <a:rPr lang="en-GB" i="0" dirty="0">
                <a:solidFill>
                  <a:schemeClr val="accent1"/>
                </a:solidFill>
                <a:effectLst/>
                <a:latin typeface="+mj-lt"/>
              </a:rPr>
            </a:br>
            <a:r>
              <a:rPr lang="en-GB" i="0" dirty="0">
                <a:solidFill>
                  <a:schemeClr val="accent1"/>
                </a:solidFill>
                <a:effectLst/>
                <a:latin typeface="+mj-lt"/>
              </a:rPr>
              <a:t>the professionals driving today’s business conversation.</a:t>
            </a:r>
          </a:p>
          <a:p>
            <a:pPr marL="285750" indent="-285750">
              <a:spcAft>
                <a:spcPts val="600"/>
              </a:spcAft>
              <a:buBlip>
                <a:blip r:embed="rId2"/>
              </a:buBlip>
            </a:pPr>
            <a:r>
              <a:rPr lang="en-GB" i="0" dirty="0">
                <a:solidFill>
                  <a:schemeClr val="accent1"/>
                </a:solidFill>
                <a:effectLst/>
                <a:latin typeface="+mj-lt"/>
              </a:rPr>
              <a:t> 2020’s list ranges from </a:t>
            </a:r>
            <a:r>
              <a:rPr lang="en-GB" i="0" u="none" strike="noStrike" dirty="0" err="1">
                <a:solidFill>
                  <a:schemeClr val="accent1"/>
                </a:solidFill>
                <a:effectLst/>
                <a:latin typeface="+mj-lt"/>
                <a:hlinkClick r:id="rId3">
                  <a:extLst>
                    <a:ext uri="{A12FA001-AC4F-418D-AE19-62706E023703}">
                      <ahyp:hlinkClr xmlns:ahyp="http://schemas.microsoft.com/office/drawing/2018/hyperlinkcolor" val="tx"/>
                    </a:ext>
                  </a:extLst>
                </a:hlinkClick>
              </a:rPr>
              <a:t>Dr.</a:t>
            </a:r>
            <a:r>
              <a:rPr lang="en-GB" i="0" u="none" strike="noStrike" dirty="0">
                <a:solidFill>
                  <a:schemeClr val="accent1"/>
                </a:solidFill>
                <a:effectLst/>
                <a:latin typeface="+mj-lt"/>
                <a:hlinkClick r:id="rId3">
                  <a:extLst>
                    <a:ext uri="{A12FA001-AC4F-418D-AE19-62706E023703}">
                      <ahyp:hlinkClr xmlns:ahyp="http://schemas.microsoft.com/office/drawing/2018/hyperlinkcolor" val="tx"/>
                    </a:ext>
                  </a:extLst>
                </a:hlinkClick>
              </a:rPr>
              <a:t> Noel Yeo</a:t>
            </a:r>
            <a:r>
              <a:rPr lang="en-GB" i="0" dirty="0">
                <a:solidFill>
                  <a:schemeClr val="accent1"/>
                </a:solidFill>
                <a:effectLst/>
                <a:latin typeface="+mj-lt"/>
              </a:rPr>
              <a:t>, a physician in </a:t>
            </a:r>
            <a:br>
              <a:rPr lang="en-GB" i="0" dirty="0">
                <a:solidFill>
                  <a:schemeClr val="accent1"/>
                </a:solidFill>
                <a:effectLst/>
                <a:latin typeface="+mj-lt"/>
              </a:rPr>
            </a:br>
            <a:r>
              <a:rPr lang="en-GB" i="0" dirty="0">
                <a:solidFill>
                  <a:schemeClr val="accent1"/>
                </a:solidFill>
                <a:effectLst/>
                <a:latin typeface="+mj-lt"/>
              </a:rPr>
              <a:t>Singapore </a:t>
            </a:r>
            <a:r>
              <a:rPr lang="en-GB" i="0" u="none" strike="noStrike" dirty="0">
                <a:solidFill>
                  <a:schemeClr val="accent1"/>
                </a:solidFill>
                <a:effectLst/>
                <a:latin typeface="+mj-lt"/>
                <a:hlinkClick r:id="rId4">
                  <a:extLst>
                    <a:ext uri="{A12FA001-AC4F-418D-AE19-62706E023703}">
                      <ahyp:hlinkClr xmlns:ahyp="http://schemas.microsoft.com/office/drawing/2018/hyperlinkcolor" val="tx"/>
                    </a:ext>
                  </a:extLst>
                </a:hlinkClick>
              </a:rPr>
              <a:t>documenting his experiences</a:t>
            </a:r>
            <a:r>
              <a:rPr lang="en-GB" i="0" dirty="0">
                <a:solidFill>
                  <a:schemeClr val="accent1"/>
                </a:solidFill>
                <a:effectLst/>
                <a:latin typeface="+mj-lt"/>
              </a:rPr>
              <a:t> fighting </a:t>
            </a:r>
            <a:br>
              <a:rPr lang="en-GB" i="0" dirty="0">
                <a:solidFill>
                  <a:schemeClr val="accent1"/>
                </a:solidFill>
                <a:effectLst/>
                <a:latin typeface="+mj-lt"/>
              </a:rPr>
            </a:br>
            <a:r>
              <a:rPr lang="en-GB" i="0" dirty="0">
                <a:solidFill>
                  <a:schemeClr val="accent1"/>
                </a:solidFill>
                <a:effectLst/>
                <a:latin typeface="+mj-lt"/>
              </a:rPr>
              <a:t>COVID-19 on the frontlines to </a:t>
            </a:r>
            <a:r>
              <a:rPr lang="en-GB" i="0" u="none" strike="noStrike" dirty="0">
                <a:solidFill>
                  <a:schemeClr val="accent1"/>
                </a:solidFill>
                <a:effectLst/>
                <a:latin typeface="+mj-lt"/>
                <a:hlinkClick r:id="rId5">
                  <a:extLst>
                    <a:ext uri="{A12FA001-AC4F-418D-AE19-62706E023703}">
                      <ahyp:hlinkClr xmlns:ahyp="http://schemas.microsoft.com/office/drawing/2018/hyperlinkcolor" val="tx"/>
                    </a:ext>
                  </a:extLst>
                </a:hlinkClick>
              </a:rPr>
              <a:t>Adrienne Tom</a:t>
            </a:r>
            <a:r>
              <a:rPr lang="en-GB" i="0" dirty="0">
                <a:solidFill>
                  <a:schemeClr val="accent1"/>
                </a:solidFill>
                <a:effectLst/>
                <a:latin typeface="+mj-lt"/>
              </a:rPr>
              <a:t>, a career </a:t>
            </a:r>
            <a:br>
              <a:rPr lang="en-GB" i="0" dirty="0">
                <a:solidFill>
                  <a:schemeClr val="accent1"/>
                </a:solidFill>
                <a:effectLst/>
                <a:latin typeface="+mj-lt"/>
              </a:rPr>
            </a:br>
            <a:r>
              <a:rPr lang="en-GB" i="0" dirty="0">
                <a:solidFill>
                  <a:schemeClr val="accent1"/>
                </a:solidFill>
                <a:effectLst/>
                <a:latin typeface="+mj-lt"/>
              </a:rPr>
              <a:t>coach in Canada, </a:t>
            </a:r>
            <a:r>
              <a:rPr lang="en-GB" i="0" u="none" strike="noStrike" dirty="0">
                <a:solidFill>
                  <a:schemeClr val="accent1"/>
                </a:solidFill>
                <a:effectLst/>
                <a:latin typeface="+mj-lt"/>
                <a:hlinkClick r:id="rId6">
                  <a:extLst>
                    <a:ext uri="{A12FA001-AC4F-418D-AE19-62706E023703}">
                      <ahyp:hlinkClr xmlns:ahyp="http://schemas.microsoft.com/office/drawing/2018/hyperlinkcolor" val="tx"/>
                    </a:ext>
                  </a:extLst>
                </a:hlinkClick>
              </a:rPr>
              <a:t>sharing resources</a:t>
            </a:r>
            <a:r>
              <a:rPr lang="en-GB" i="0" dirty="0">
                <a:solidFill>
                  <a:schemeClr val="accent1"/>
                </a:solidFill>
                <a:effectLst/>
                <a:latin typeface="+mj-lt"/>
              </a:rPr>
              <a:t> for job seekers looking </a:t>
            </a:r>
            <a:br>
              <a:rPr lang="en-GB" i="0" dirty="0">
                <a:solidFill>
                  <a:schemeClr val="accent1"/>
                </a:solidFill>
                <a:effectLst/>
                <a:latin typeface="+mj-lt"/>
              </a:rPr>
            </a:br>
            <a:r>
              <a:rPr lang="en-GB" i="0" dirty="0">
                <a:solidFill>
                  <a:schemeClr val="accent1"/>
                </a:solidFill>
                <a:effectLst/>
                <a:latin typeface="+mj-lt"/>
              </a:rPr>
              <a:t>to land their next position in a challenging job market. </a:t>
            </a:r>
          </a:p>
          <a:p>
            <a:pPr marL="285750" indent="-285750">
              <a:spcAft>
                <a:spcPts val="600"/>
              </a:spcAft>
              <a:buBlip>
                <a:blip r:embed="rId2"/>
              </a:buBlip>
            </a:pPr>
            <a:r>
              <a:rPr lang="en-GB" i="0" dirty="0">
                <a:solidFill>
                  <a:schemeClr val="accent1"/>
                </a:solidFill>
                <a:effectLst/>
                <a:latin typeface="+mj-lt"/>
              </a:rPr>
              <a:t>Visit</a:t>
            </a:r>
            <a:r>
              <a:rPr lang="en-GB" dirty="0">
                <a:solidFill>
                  <a:schemeClr val="accent1"/>
                </a:solidFill>
                <a:latin typeface="+mj-lt"/>
                <a:cs typeface="Times New Roman" panose="02020603050405020304" pitchFamily="18" charset="0"/>
              </a:rPr>
              <a:t> </a:t>
            </a:r>
            <a:r>
              <a:rPr lang="en-GB" dirty="0">
                <a:solidFill>
                  <a:schemeClr val="accent1"/>
                </a:solidFill>
                <a:latin typeface="+mj-l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www.linkedin.com/pulse/linkedin-top-voices-2020-meet-professionals-driving-todays-roth/</a:t>
            </a:r>
            <a:r>
              <a:rPr lang="en-GB" dirty="0">
                <a:solidFill>
                  <a:schemeClr val="accent1"/>
                </a:solidFill>
                <a:latin typeface="+mj-lt"/>
                <a:ea typeface="Calibri" panose="020F0502020204030204" pitchFamily="34" charset="0"/>
                <a:cs typeface="Times New Roman" panose="02020603050405020304" pitchFamily="18" charset="0"/>
              </a:rPr>
              <a:t> </a:t>
            </a:r>
          </a:p>
        </p:txBody>
      </p:sp>
      <p:pic>
        <p:nvPicPr>
          <p:cNvPr id="20482" name="Picture 2" descr="No alt text provided for this image">
            <a:extLst>
              <a:ext uri="{FF2B5EF4-FFF2-40B4-BE49-F238E27FC236}">
                <a16:creationId xmlns:a16="http://schemas.microsoft.com/office/drawing/2014/main" id="{D8805C06-318A-47B5-9774-DAE134483BCD}"/>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t="15832"/>
          <a:stretch/>
        </p:blipFill>
        <p:spPr bwMode="auto">
          <a:xfrm>
            <a:off x="7628392" y="1825627"/>
            <a:ext cx="399182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3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CD9C3CB6-A1ED-466F-BC21-8D5B8A05E03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b="11655"/>
          <a:stretch/>
        </p:blipFill>
        <p:spPr bwMode="auto">
          <a:xfrm>
            <a:off x="-1" y="0"/>
            <a:ext cx="12192001" cy="583997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78838D8-D67F-4FBE-AC5E-FCC652CEE185}"/>
              </a:ext>
            </a:extLst>
          </p:cNvPr>
          <p:cNvSpPr>
            <a:spLocks noGrp="1"/>
          </p:cNvSpPr>
          <p:nvPr>
            <p:ph type="title"/>
          </p:nvPr>
        </p:nvSpPr>
        <p:spPr>
          <a:xfrm>
            <a:off x="838200" y="1581634"/>
            <a:ext cx="10515600" cy="3222593"/>
          </a:xfrm>
        </p:spPr>
        <p:txBody>
          <a:bodyPr>
            <a:noAutofit/>
          </a:bodyPr>
          <a:lstStyle/>
          <a:p>
            <a:br>
              <a:rPr lang="en-GB" b="1" dirty="0">
                <a:solidFill>
                  <a:schemeClr val="accent1"/>
                </a:solidFill>
                <a:highlight>
                  <a:srgbClr val="FFFFFF"/>
                </a:highlight>
              </a:rPr>
            </a:br>
            <a:r>
              <a:rPr lang="en-GB" b="1" i="0" u="none" strike="noStrike" baseline="0" dirty="0">
                <a:solidFill>
                  <a:schemeClr val="accent1"/>
                </a:solidFill>
                <a:highlight>
                  <a:srgbClr val="FFFFFF"/>
                </a:highlight>
                <a:latin typeface="+mj-lt"/>
              </a:rPr>
              <a:t>Got a job interview comin</a:t>
            </a:r>
            <a:r>
              <a:rPr lang="en-GB" b="1" dirty="0">
                <a:solidFill>
                  <a:schemeClr val="accent1"/>
                </a:solidFill>
                <a:highlight>
                  <a:srgbClr val="FFFFFF"/>
                </a:highlight>
                <a:latin typeface="+mj-lt"/>
              </a:rPr>
              <a:t>g up? Check out your interviewer’s profile, company page and prep for questions. </a:t>
            </a:r>
            <a:br>
              <a:rPr lang="en-GB" b="1" dirty="0">
                <a:solidFill>
                  <a:schemeClr val="accent1"/>
                </a:solidFill>
                <a:highlight>
                  <a:srgbClr val="FFFFFF"/>
                </a:highlight>
                <a:latin typeface="+mj-lt"/>
              </a:rPr>
            </a:br>
            <a:br>
              <a:rPr lang="en-GB" b="1" dirty="0">
                <a:solidFill>
                  <a:schemeClr val="accent1"/>
                </a:solidFill>
                <a:highlight>
                  <a:srgbClr val="FFFFFF"/>
                </a:highlight>
                <a:latin typeface="+mj-lt"/>
              </a:rPr>
            </a:br>
            <a:r>
              <a:rPr lang="en-GB" b="1" dirty="0">
                <a:solidFill>
                  <a:schemeClr val="accent1"/>
                </a:solidFill>
                <a:highlight>
                  <a:srgbClr val="FFFFFF"/>
                </a:highlight>
                <a:latin typeface="+mj-lt"/>
              </a:rPr>
              <a:t>Looking for work experience opportunities? Who could you approach to ask? </a:t>
            </a:r>
            <a:br>
              <a:rPr lang="en-GB" b="1" dirty="0">
                <a:solidFill>
                  <a:schemeClr val="accent1"/>
                </a:solidFill>
                <a:highlight>
                  <a:srgbClr val="FFFFFF"/>
                </a:highlight>
                <a:latin typeface="+mj-lt"/>
              </a:rPr>
            </a:br>
            <a:br>
              <a:rPr lang="en-GB" b="1" dirty="0">
                <a:solidFill>
                  <a:schemeClr val="accent1"/>
                </a:solidFill>
                <a:highlight>
                  <a:srgbClr val="FFFFFF"/>
                </a:highlight>
                <a:latin typeface="+mj-lt"/>
              </a:rPr>
            </a:br>
            <a:r>
              <a:rPr lang="en-GB" b="1" dirty="0">
                <a:solidFill>
                  <a:schemeClr val="accent1"/>
                </a:solidFill>
                <a:highlight>
                  <a:srgbClr val="FFFFFF"/>
                </a:highlight>
                <a:latin typeface="+mj-lt"/>
              </a:rPr>
              <a:t>You now have the perfect tool at your fingertips!</a:t>
            </a:r>
            <a:r>
              <a:rPr lang="en-GB" b="1" i="0" u="none" strike="noStrike" baseline="0" dirty="0">
                <a:solidFill>
                  <a:schemeClr val="accent1"/>
                </a:solidFill>
                <a:highlight>
                  <a:srgbClr val="FFFFFF"/>
                </a:highlight>
                <a:latin typeface="+mj-lt"/>
              </a:rPr>
              <a:t> </a:t>
            </a:r>
            <a:br>
              <a:rPr lang="en-GB" b="1" dirty="0">
                <a:solidFill>
                  <a:schemeClr val="accent1"/>
                </a:solidFill>
                <a:effectLst/>
                <a:highlight>
                  <a:srgbClr val="FFFFFF"/>
                </a:highlight>
                <a:latin typeface="+mj-lt"/>
                <a:ea typeface="Calibri" panose="020F0502020204030204" pitchFamily="34" charset="0"/>
                <a:cs typeface="Times New Roman" panose="02020603050405020304" pitchFamily="18" charset="0"/>
              </a:rPr>
            </a:br>
            <a:endParaRPr lang="en-GB" b="1" dirty="0">
              <a:solidFill>
                <a:schemeClr val="accent1"/>
              </a:solidFill>
              <a:highlight>
                <a:srgbClr val="FFFFFF"/>
              </a:highlight>
            </a:endParaRPr>
          </a:p>
        </p:txBody>
      </p:sp>
    </p:spTree>
    <p:extLst>
      <p:ext uri="{BB962C8B-B14F-4D97-AF65-F5344CB8AC3E}">
        <p14:creationId xmlns:p14="http://schemas.microsoft.com/office/powerpoint/2010/main" val="393435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Ask your contacts for recommendations</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199" y="1825627"/>
            <a:ext cx="3907971" cy="4014342"/>
          </a:xfrm>
        </p:spPr>
        <p:txBody>
          <a:bodyPr numCol="1">
            <a:noAutofit/>
          </a:bodyPr>
          <a:lstStyle/>
          <a:p>
            <a:pPr marL="285750" indent="-285750">
              <a:spcAft>
                <a:spcPts val="600"/>
              </a:spcAft>
              <a:buBlip>
                <a:blip r:embed="rId2"/>
              </a:buBlip>
            </a:pPr>
            <a:r>
              <a:rPr lang="en-GB" dirty="0">
                <a:solidFill>
                  <a:schemeClr val="accent1"/>
                </a:solidFill>
                <a:latin typeface="+mj-lt"/>
              </a:rPr>
              <a:t>If you’ve been offered an interview, chances are the company has already checked out your LinkedIn profile – and recommendations always look impressive. </a:t>
            </a:r>
          </a:p>
          <a:p>
            <a:pPr marL="285750" indent="-285750">
              <a:spcAft>
                <a:spcPts val="600"/>
              </a:spcAft>
              <a:buBlip>
                <a:blip r:embed="rId2"/>
              </a:buBlip>
            </a:pPr>
            <a:r>
              <a:rPr lang="en-GB" dirty="0">
                <a:solidFill>
                  <a:schemeClr val="accent1"/>
                </a:solidFill>
                <a:latin typeface="+mj-lt"/>
              </a:rPr>
              <a:t>Ask people who’ve directly managed or mentored you for a recommendation to help you stand out from the crowd. </a:t>
            </a:r>
          </a:p>
          <a:p>
            <a:pPr marL="285750" indent="-285750">
              <a:spcAft>
                <a:spcPts val="1200"/>
              </a:spcAft>
              <a:buBlip>
                <a:blip r:embed="rId2"/>
              </a:buBlip>
            </a:pPr>
            <a:r>
              <a:rPr lang="en-GB" dirty="0">
                <a:solidFill>
                  <a:schemeClr val="accent1"/>
                </a:solidFill>
                <a:latin typeface="+mj-lt"/>
              </a:rPr>
              <a:t>Repay the favour if you’ve enjoyed working with someone.</a:t>
            </a:r>
          </a:p>
        </p:txBody>
      </p:sp>
      <p:pic>
        <p:nvPicPr>
          <p:cNvPr id="7" name="Picture 6">
            <a:extLst>
              <a:ext uri="{FF2B5EF4-FFF2-40B4-BE49-F238E27FC236}">
                <a16:creationId xmlns:a16="http://schemas.microsoft.com/office/drawing/2014/main" id="{81E89B16-2A7C-468A-8F45-D78997085FA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46170" y="1825627"/>
            <a:ext cx="6981371" cy="3570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sz="4400" b="1" dirty="0">
                <a:solidFill>
                  <a:schemeClr val="bg1"/>
                </a:solidFill>
              </a:rPr>
              <a:t>Step 4: Share content</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199" y="1825627"/>
            <a:ext cx="10515600" cy="4014342"/>
          </a:xfrm>
        </p:spPr>
        <p:txBody>
          <a:bodyPr>
            <a:noAutofit/>
          </a:bodyPr>
          <a:lstStyle/>
          <a:p>
            <a:pPr marL="285750" indent="-285750">
              <a:spcAft>
                <a:spcPts val="1200"/>
              </a:spcAft>
              <a:buBlip>
                <a:blip r:embed="rId2">
                  <a:extLst>
                    <a:ext uri="{837473B0-CC2E-450A-ABE3-18F120FF3D39}">
                      <a1611:picAttrSrcUrl xmlns:a1611="http://schemas.microsoft.com/office/drawing/2016/11/main" r:id="rId3"/>
                    </a:ext>
                  </a:extLst>
                </a:blip>
              </a:buBlip>
            </a:pPr>
            <a:endParaRPr lang="en-GB" dirty="0">
              <a:solidFill>
                <a:schemeClr val="bg1"/>
              </a:solidFill>
              <a:latin typeface="+mj-lt"/>
            </a:endParaRP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rPr>
              <a:t>Stay visible: update your status regularly. </a:t>
            </a:r>
            <a:r>
              <a:rPr lang="en-GB" dirty="0">
                <a:solidFill>
                  <a:schemeClr val="bg1"/>
                </a:solidFill>
                <a:latin typeface="+mj-lt"/>
              </a:rPr>
              <a:t>Sharing content helps you stay on your network’s radar and build your professional image. Mention your projects, professional books or articles (and your opinions on them) or events you’re attending. Many recruiters read your feed! </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rPr>
              <a:t>Be authentic: </a:t>
            </a:r>
            <a:r>
              <a:rPr lang="en-GB" dirty="0">
                <a:solidFill>
                  <a:schemeClr val="bg1"/>
                </a:solidFill>
                <a:latin typeface="+mj-lt"/>
              </a:rPr>
              <a:t>communicate on LinkedIn the same way you would in professional interactions outside of LinkedIn. No need to be overly formal or change your style – be real, be you, but be professional. Always proofread everything!</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rPr>
              <a:t>Give more than you take. </a:t>
            </a:r>
            <a:r>
              <a:rPr lang="en-GB" dirty="0">
                <a:solidFill>
                  <a:schemeClr val="bg1"/>
                </a:solidFill>
                <a:latin typeface="+mj-lt"/>
              </a:rPr>
              <a:t>As well as updating your own status and asking for help or connections, comment on other people’s updates and help with their requests. Be generous. Keep your contacts warm. </a:t>
            </a:r>
          </a:p>
        </p:txBody>
      </p:sp>
    </p:spTree>
    <p:extLst>
      <p:ext uri="{BB962C8B-B14F-4D97-AF65-F5344CB8AC3E}">
        <p14:creationId xmlns:p14="http://schemas.microsoft.com/office/powerpoint/2010/main" val="21867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7340C4-C5AC-401F-A040-BEA73DFBA66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399937" y="301880"/>
            <a:ext cx="6007669" cy="248094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314035C-5512-4902-AB39-B6913E66294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4551" y="301880"/>
            <a:ext cx="4616632" cy="605537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4E5CFD-A5AE-470E-BB99-952EFD4CE28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561810" y="3140037"/>
            <a:ext cx="3363208" cy="342748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8288A58-AA7C-4468-83E5-DBC93D9050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299435" y="2464316"/>
            <a:ext cx="3588014" cy="4103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0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D07518-5E75-4670-88B0-32EDC034C16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444"/>
          <a:stretch/>
        </p:blipFill>
        <p:spPr>
          <a:xfrm>
            <a:off x="0" y="0"/>
            <a:ext cx="7033260" cy="5818910"/>
          </a:xfrm>
          <a:prstGeom prst="rect">
            <a:avLst/>
          </a:prstGeom>
        </p:spPr>
      </p:pic>
      <p:sp>
        <p:nvSpPr>
          <p:cNvPr id="11" name="Rectangle 3">
            <a:extLst>
              <a:ext uri="{FF2B5EF4-FFF2-40B4-BE49-F238E27FC236}">
                <a16:creationId xmlns:a16="http://schemas.microsoft.com/office/drawing/2014/main" id="{6570485F-39C2-466D-899F-B0A9AE2A8707}"/>
              </a:ext>
            </a:extLst>
          </p:cNvPr>
          <p:cNvSpPr/>
          <p:nvPr/>
        </p:nvSpPr>
        <p:spPr>
          <a:xfrm rot="10800000">
            <a:off x="3226776" y="-14963"/>
            <a:ext cx="8965224" cy="5833872"/>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 name="connsiteX0" fmla="*/ 0 w 21240191"/>
              <a:gd name="connsiteY0" fmla="*/ 0 h 6866965"/>
              <a:gd name="connsiteX1" fmla="*/ 12277895 w 21240191"/>
              <a:gd name="connsiteY1" fmla="*/ 9939 h 6866965"/>
              <a:gd name="connsiteX2" fmla="*/ 21240191 w 21240191"/>
              <a:gd name="connsiteY2" fmla="*/ 6846266 h 6866965"/>
              <a:gd name="connsiteX3" fmla="*/ 0 w 21240191"/>
              <a:gd name="connsiteY3" fmla="*/ 6866965 h 6866965"/>
              <a:gd name="connsiteX4" fmla="*/ 0 w 21240191"/>
              <a:gd name="connsiteY4" fmla="*/ 0 h 6866965"/>
              <a:gd name="connsiteX0" fmla="*/ 0 w 21198613"/>
              <a:gd name="connsiteY0" fmla="*/ 0 h 6866965"/>
              <a:gd name="connsiteX1" fmla="*/ 12277895 w 21198613"/>
              <a:gd name="connsiteY1" fmla="*/ 9939 h 6866965"/>
              <a:gd name="connsiteX2" fmla="*/ 21198613 w 21198613"/>
              <a:gd name="connsiteY2" fmla="*/ 6866964 h 6866965"/>
              <a:gd name="connsiteX3" fmla="*/ 0 w 21198613"/>
              <a:gd name="connsiteY3" fmla="*/ 6866965 h 6866965"/>
              <a:gd name="connsiteX4" fmla="*/ 0 w 21198613"/>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8613" h="6866965">
                <a:moveTo>
                  <a:pt x="0" y="0"/>
                </a:moveTo>
                <a:lnTo>
                  <a:pt x="12277895" y="9939"/>
                </a:lnTo>
                <a:lnTo>
                  <a:pt x="21198613" y="6866964"/>
                </a:lnTo>
                <a:lnTo>
                  <a:pt x="0" y="6866965"/>
                </a:lnTo>
                <a:lnTo>
                  <a:pt x="0" y="0"/>
                </a:lnTo>
                <a:close/>
              </a:path>
            </a:pathLst>
          </a:custGeom>
          <a:gradFill>
            <a:gsLst>
              <a:gs pos="38000">
                <a:schemeClr val="accent2">
                  <a:lumMod val="89000"/>
                </a:schemeClr>
              </a:gs>
              <a:gs pos="0">
                <a:schemeClr val="accent3"/>
              </a:gs>
              <a:gs pos="70000">
                <a:schemeClr val="accent2">
                  <a:lumMod val="75000"/>
                </a:schemeClr>
              </a:gs>
              <a:gs pos="96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83514B66-1B9B-4AA1-A86E-910FAFA77C1F}"/>
              </a:ext>
            </a:extLst>
          </p:cNvPr>
          <p:cNvSpPr>
            <a:spLocks noGrp="1"/>
          </p:cNvSpPr>
          <p:nvPr>
            <p:ph type="title"/>
          </p:nvPr>
        </p:nvSpPr>
        <p:spPr/>
        <p:txBody>
          <a:bodyPr>
            <a:normAutofit/>
          </a:bodyPr>
          <a:lstStyle/>
          <a:p>
            <a:pPr algn="r"/>
            <a:r>
              <a:rPr lang="en-GB" sz="4400" b="1" dirty="0">
                <a:solidFill>
                  <a:schemeClr val="bg1"/>
                </a:solidFill>
              </a:rPr>
              <a:t>About LinkedIn</a:t>
            </a:r>
          </a:p>
        </p:txBody>
      </p:sp>
      <p:sp>
        <p:nvSpPr>
          <p:cNvPr id="9" name="Content Placeholder 8">
            <a:extLst>
              <a:ext uri="{FF2B5EF4-FFF2-40B4-BE49-F238E27FC236}">
                <a16:creationId xmlns:a16="http://schemas.microsoft.com/office/drawing/2014/main" id="{CFDF37C6-1808-42AC-A00F-7D814F186DD4}"/>
              </a:ext>
            </a:extLst>
          </p:cNvPr>
          <p:cNvSpPr>
            <a:spLocks noGrp="1"/>
          </p:cNvSpPr>
          <p:nvPr>
            <p:ph idx="1"/>
          </p:nvPr>
        </p:nvSpPr>
        <p:spPr>
          <a:xfrm>
            <a:off x="4320540" y="1825627"/>
            <a:ext cx="7033260" cy="4014342"/>
          </a:xfrm>
        </p:spPr>
        <p:txBody>
          <a:bodyPr>
            <a:noAutofit/>
          </a:bodyPr>
          <a:lstStyle/>
          <a:p>
            <a:pPr marL="285750" indent="-285750" algn="r">
              <a:spcBef>
                <a:spcPts val="600"/>
              </a:spcBef>
              <a:spcAft>
                <a:spcPts val="1200"/>
              </a:spcAft>
              <a:buBlip>
                <a:blip r:embed="rId4">
                  <a:extLst>
                    <a:ext uri="{837473B0-CC2E-450A-ABE3-18F120FF3D39}">
                      <a1611:picAttrSrcUrl xmlns:a1611="http://schemas.microsoft.com/office/drawing/2016/11/main" r:id="rId5"/>
                    </a:ext>
                  </a:extLst>
                </a:blip>
              </a:buBlip>
            </a:pPr>
            <a:r>
              <a:rPr lang="en-GB" dirty="0">
                <a:solidFill>
                  <a:srgbClr val="FFFFFF"/>
                </a:solidFill>
                <a:latin typeface="+mj-lt"/>
                <a:cs typeface="Arial"/>
              </a:rPr>
              <a:t>World’s largest professional social networking site.</a:t>
            </a:r>
          </a:p>
          <a:p>
            <a:pPr marL="285750" indent="-285750" algn="r">
              <a:spcBef>
                <a:spcPts val="600"/>
              </a:spcBef>
              <a:spcAft>
                <a:spcPts val="1200"/>
              </a:spcAft>
              <a:buBlip>
                <a:blip r:embed="rId4">
                  <a:extLst>
                    <a:ext uri="{837473B0-CC2E-450A-ABE3-18F120FF3D39}">
                      <a1611:picAttrSrcUrl xmlns:a1611="http://schemas.microsoft.com/office/drawing/2016/11/main" r:id="rId5"/>
                    </a:ext>
                  </a:extLst>
                </a:blip>
              </a:buBlip>
            </a:pPr>
            <a:r>
              <a:rPr lang="en-GB" dirty="0">
                <a:solidFill>
                  <a:srgbClr val="FFFFFF"/>
                </a:solidFill>
                <a:latin typeface="+mj-lt"/>
                <a:cs typeface="Arial"/>
              </a:rPr>
              <a:t>Began </a:t>
            </a:r>
            <a:r>
              <a:rPr lang="en-GB" dirty="0">
                <a:solidFill>
                  <a:schemeClr val="bg1"/>
                </a:solidFill>
                <a:latin typeface="+mj-lt"/>
                <a:cs typeface="Arial"/>
              </a:rPr>
              <a:t>in co-founder Reid Hoffman’s living room 2002, officially launched May 2003.</a:t>
            </a:r>
          </a:p>
          <a:p>
            <a:pPr marL="285750" indent="-285750" algn="r">
              <a:spcBef>
                <a:spcPts val="600"/>
              </a:spcBef>
              <a:spcAft>
                <a:spcPts val="1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cs typeface="Arial"/>
              </a:rPr>
              <a:t>Bought by Microsoft in 2016.</a:t>
            </a:r>
          </a:p>
          <a:p>
            <a:pPr marL="285750" indent="-285750" algn="r">
              <a:spcBef>
                <a:spcPts val="600"/>
              </a:spcBef>
              <a:spcAft>
                <a:spcPts val="1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cs typeface="Arial"/>
              </a:rPr>
              <a:t>700+ million members in &gt;200 countries.</a:t>
            </a:r>
          </a:p>
          <a:p>
            <a:pPr marL="285750" indent="-285750" algn="r">
              <a:spcBef>
                <a:spcPts val="600"/>
              </a:spcBef>
              <a:spcAft>
                <a:spcPts val="1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cs typeface="Arial"/>
              </a:rPr>
              <a:t>2 new members join LinkedIn each second.</a:t>
            </a:r>
          </a:p>
          <a:p>
            <a:pPr marL="285750" indent="-285750" algn="r">
              <a:spcAft>
                <a:spcPts val="1200"/>
              </a:spcAft>
              <a:buBlip>
                <a:blip r:embed="rId4">
                  <a:extLst>
                    <a:ext uri="{837473B0-CC2E-450A-ABE3-18F120FF3D39}">
                      <a1611:picAttrSrcUrl xmlns:a1611="http://schemas.microsoft.com/office/drawing/2016/11/main" r:id="rId5"/>
                    </a:ext>
                  </a:extLst>
                </a:blip>
              </a:buBlip>
            </a:pPr>
            <a:r>
              <a:rPr lang="en-GB" dirty="0">
                <a:solidFill>
                  <a:schemeClr val="bg1"/>
                </a:solidFill>
                <a:latin typeface="+mj-lt"/>
              </a:rPr>
              <a:t>Mission: “to connect the world’s </a:t>
            </a:r>
            <a:br>
              <a:rPr lang="en-GB" dirty="0">
                <a:solidFill>
                  <a:schemeClr val="bg1"/>
                </a:solidFill>
                <a:latin typeface="+mj-lt"/>
              </a:rPr>
            </a:br>
            <a:r>
              <a:rPr lang="en-GB" dirty="0">
                <a:solidFill>
                  <a:schemeClr val="bg1"/>
                </a:solidFill>
                <a:latin typeface="+mj-lt"/>
              </a:rPr>
              <a:t>professionals to make them more </a:t>
            </a:r>
            <a:br>
              <a:rPr lang="en-GB" dirty="0">
                <a:solidFill>
                  <a:schemeClr val="bg1"/>
                </a:solidFill>
                <a:latin typeface="+mj-lt"/>
              </a:rPr>
            </a:br>
            <a:r>
              <a:rPr lang="en-GB" dirty="0">
                <a:solidFill>
                  <a:schemeClr val="bg1"/>
                </a:solidFill>
                <a:latin typeface="+mj-lt"/>
              </a:rPr>
              <a:t>productive and successful”.</a:t>
            </a:r>
            <a:endParaRPr lang="en-GB" dirty="0">
              <a:solidFill>
                <a:schemeClr val="bg1"/>
              </a:solidFill>
              <a:latin typeface="+mj-lt"/>
              <a:cs typeface="Arial"/>
            </a:endParaRPr>
          </a:p>
          <a:p>
            <a:pPr algn="r"/>
            <a:endParaRPr lang="en-GB" dirty="0">
              <a:latin typeface="+mj-lt"/>
            </a:endParaRPr>
          </a:p>
        </p:txBody>
      </p:sp>
    </p:spTree>
    <p:extLst>
      <p:ext uri="{BB962C8B-B14F-4D97-AF65-F5344CB8AC3E}">
        <p14:creationId xmlns:p14="http://schemas.microsoft.com/office/powerpoint/2010/main" val="125598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9DEBE-6704-40AB-9B7F-6A9AA50AAC3D}"/>
              </a:ext>
            </a:extLst>
          </p:cNvPr>
          <p:cNvSpPr>
            <a:spLocks noGrp="1"/>
          </p:cNvSpPr>
          <p:nvPr>
            <p:ph type="title"/>
          </p:nvPr>
        </p:nvSpPr>
        <p:spPr/>
        <p:txBody>
          <a:bodyPr>
            <a:normAutofit/>
          </a:bodyPr>
          <a:lstStyle/>
          <a:p>
            <a:r>
              <a:rPr lang="en-GB" b="1" dirty="0">
                <a:solidFill>
                  <a:schemeClr val="accent1"/>
                </a:solidFill>
              </a:rPr>
              <a:t>Hungry for more?</a:t>
            </a:r>
          </a:p>
        </p:txBody>
      </p:sp>
      <p:sp>
        <p:nvSpPr>
          <p:cNvPr id="6" name="Content Placeholder 5">
            <a:extLst>
              <a:ext uri="{FF2B5EF4-FFF2-40B4-BE49-F238E27FC236}">
                <a16:creationId xmlns:a16="http://schemas.microsoft.com/office/drawing/2014/main" id="{C1F82F57-BBC2-4870-B3DF-42EC2E57B614}"/>
              </a:ext>
            </a:extLst>
          </p:cNvPr>
          <p:cNvSpPr>
            <a:spLocks noGrp="1"/>
          </p:cNvSpPr>
          <p:nvPr>
            <p:ph idx="1"/>
          </p:nvPr>
        </p:nvSpPr>
        <p:spPr>
          <a:xfrm>
            <a:off x="838199" y="1825627"/>
            <a:ext cx="9246706" cy="786944"/>
          </a:xfrm>
        </p:spPr>
        <p:txBody>
          <a:bodyPr numCol="1">
            <a:noAutofit/>
          </a:bodyPr>
          <a:lstStyle/>
          <a:p>
            <a:pPr marL="0" indent="0">
              <a:spcAft>
                <a:spcPts val="1200"/>
              </a:spcAft>
              <a:buNone/>
            </a:pPr>
            <a:r>
              <a:rPr lang="en-GB" dirty="0">
                <a:solidFill>
                  <a:schemeClr val="accent1"/>
                </a:solidFill>
                <a:effectLst/>
                <a:latin typeface="+mj-lt"/>
                <a:ea typeface="Calibri" panose="020F0502020204030204" pitchFamily="34" charset="0"/>
                <a:cs typeface="Times New Roman" panose="02020603050405020304" pitchFamily="18" charset="0"/>
              </a:rPr>
              <a:t>Go to </a:t>
            </a:r>
            <a:r>
              <a:rPr lang="en-GB" dirty="0">
                <a:solidFill>
                  <a:schemeClr val="accent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www.university.linkedin.com/linkedin-for-students</a:t>
            </a:r>
            <a:r>
              <a:rPr lang="en-GB" dirty="0">
                <a:solidFill>
                  <a:schemeClr val="accent1"/>
                </a:solidFill>
                <a:effectLst/>
                <a:latin typeface="+mj-lt"/>
                <a:ea typeface="Calibri" panose="020F0502020204030204" pitchFamily="34" charset="0"/>
                <a:cs typeface="Times New Roman" panose="02020603050405020304" pitchFamily="18" charset="0"/>
              </a:rPr>
              <a:t> for videos, checklists and tip sheets including:</a:t>
            </a:r>
          </a:p>
        </p:txBody>
      </p:sp>
      <p:sp>
        <p:nvSpPr>
          <p:cNvPr id="9" name="TextBox 8">
            <a:extLst>
              <a:ext uri="{FF2B5EF4-FFF2-40B4-BE49-F238E27FC236}">
                <a16:creationId xmlns:a16="http://schemas.microsoft.com/office/drawing/2014/main" id="{2C7459EF-BE4E-4CC3-BAAF-B308F6699F99}"/>
              </a:ext>
            </a:extLst>
          </p:cNvPr>
          <p:cNvSpPr txBox="1"/>
          <p:nvPr/>
        </p:nvSpPr>
        <p:spPr>
          <a:xfrm>
            <a:off x="1235763" y="2747509"/>
            <a:ext cx="9246706" cy="2523768"/>
          </a:xfrm>
          <a:prstGeom prst="rect">
            <a:avLst/>
          </a:prstGeom>
          <a:noFill/>
        </p:spPr>
        <p:txBody>
          <a:bodyPr wrap="square" numCol="2" rtlCol="0">
            <a:spAutoFit/>
          </a:bodyPr>
          <a:lstStyle/>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Get hired video series</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The student job hunting handbook</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Build your professional brand</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Building a student profile</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Finding a job or internship </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Networking on LinkedIn</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Networking on LinkedIn</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Tailoring your LinkedIn profile to your goals</a:t>
            </a:r>
          </a:p>
          <a:p>
            <a:pPr marL="285750" indent="-285750">
              <a:spcAft>
                <a:spcPts val="1200"/>
              </a:spcAft>
              <a:buBlip>
                <a:blip r:embed="rId3"/>
              </a:buBlip>
            </a:pPr>
            <a:r>
              <a:rPr lang="en-GB" sz="1800" dirty="0">
                <a:solidFill>
                  <a:schemeClr val="accent1"/>
                </a:solidFill>
                <a:effectLst/>
                <a:latin typeface="+mj-lt"/>
                <a:ea typeface="Calibri" panose="020F0502020204030204" pitchFamily="34" charset="0"/>
                <a:cs typeface="Times New Roman" panose="02020603050405020304" pitchFamily="18" charset="0"/>
              </a:rPr>
              <a:t>Communicating on LinkedIn</a:t>
            </a:r>
          </a:p>
          <a:p>
            <a:pPr marL="285750" indent="-285750">
              <a:spcAft>
                <a:spcPts val="1200"/>
              </a:spcAft>
              <a:buBlip>
                <a:blip r:embed="rId3"/>
              </a:buBlip>
            </a:pPr>
            <a:r>
              <a:rPr lang="en-GB" sz="1800" dirty="0">
                <a:solidFill>
                  <a:schemeClr val="accent1"/>
                </a:solidFill>
                <a:latin typeface="+mj-lt"/>
                <a:ea typeface="Calibri" panose="020F0502020204030204" pitchFamily="34" charset="0"/>
                <a:cs typeface="Times New Roman" panose="02020603050405020304" pitchFamily="18" charset="0"/>
              </a:rPr>
              <a:t>Building </a:t>
            </a:r>
            <a:r>
              <a:rPr lang="en-GB" sz="1800" dirty="0">
                <a:solidFill>
                  <a:schemeClr val="accent1"/>
                </a:solidFill>
                <a:effectLst/>
                <a:latin typeface="+mj-lt"/>
                <a:ea typeface="Calibri" panose="020F0502020204030204" pitchFamily="34" charset="0"/>
                <a:cs typeface="Times New Roman" panose="02020603050405020304" pitchFamily="18" charset="0"/>
              </a:rPr>
              <a:t> your personal professional brand</a:t>
            </a:r>
            <a:endParaRPr lang="en-GB" sz="1800" dirty="0">
              <a:solidFill>
                <a:schemeClr val="accent1"/>
              </a:solidFill>
            </a:endParaRPr>
          </a:p>
        </p:txBody>
      </p:sp>
    </p:spTree>
    <p:extLst>
      <p:ext uri="{BB962C8B-B14F-4D97-AF65-F5344CB8AC3E}">
        <p14:creationId xmlns:p14="http://schemas.microsoft.com/office/powerpoint/2010/main" val="25831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 Reasons Why You Should Never, Ever Eat Donuts">
            <a:extLst>
              <a:ext uri="{FF2B5EF4-FFF2-40B4-BE49-F238E27FC236}">
                <a16:creationId xmlns:a16="http://schemas.microsoft.com/office/drawing/2014/main" id="{1B161661-98C0-483D-92A7-9F2D1B6FEF47}"/>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0" y="-1"/>
            <a:ext cx="12191999" cy="58399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E808C3-0005-477F-9D04-5715970A7216}"/>
              </a:ext>
            </a:extLst>
          </p:cNvPr>
          <p:cNvSpPr>
            <a:spLocks noGrp="1"/>
          </p:cNvSpPr>
          <p:nvPr>
            <p:ph type="title"/>
          </p:nvPr>
        </p:nvSpPr>
        <p:spPr/>
        <p:txBody>
          <a:bodyPr>
            <a:normAutofit/>
          </a:bodyPr>
          <a:lstStyle/>
          <a:p>
            <a:r>
              <a:rPr lang="en-GB" sz="4400" b="1" dirty="0">
                <a:solidFill>
                  <a:schemeClr val="accent1"/>
                </a:solidFill>
                <a:highlight>
                  <a:srgbClr val="FFFFFF"/>
                </a:highlight>
              </a:rPr>
              <a:t>Donut time – and feedback</a:t>
            </a:r>
          </a:p>
        </p:txBody>
      </p:sp>
      <p:sp>
        <p:nvSpPr>
          <p:cNvPr id="5" name="Content Placeholder 4">
            <a:extLst>
              <a:ext uri="{FF2B5EF4-FFF2-40B4-BE49-F238E27FC236}">
                <a16:creationId xmlns:a16="http://schemas.microsoft.com/office/drawing/2014/main" id="{EBF4437A-3B5F-4235-94A9-75F2AF908927}"/>
              </a:ext>
            </a:extLst>
          </p:cNvPr>
          <p:cNvSpPr>
            <a:spLocks noGrp="1"/>
          </p:cNvSpPr>
          <p:nvPr>
            <p:ph idx="1"/>
          </p:nvPr>
        </p:nvSpPr>
        <p:spPr>
          <a:xfrm>
            <a:off x="838200" y="1825627"/>
            <a:ext cx="10207171" cy="4014342"/>
          </a:xfrm>
        </p:spPr>
        <p:txBody>
          <a:bodyPr>
            <a:normAutofit/>
          </a:bodyPr>
          <a:lstStyle/>
          <a:p>
            <a:pPr marL="0" indent="0">
              <a:buNone/>
            </a:pPr>
            <a:r>
              <a:rPr lang="en-GB" sz="3300" dirty="0">
                <a:solidFill>
                  <a:schemeClr val="accent1"/>
                </a:solidFill>
                <a:highlight>
                  <a:srgbClr val="FFFFFF"/>
                </a:highlight>
              </a:rPr>
              <a:t>How have you got on? Is anyone brave enough to share their profile?</a:t>
            </a:r>
          </a:p>
          <a:p>
            <a:pPr marL="0" indent="0">
              <a:buNone/>
            </a:pPr>
            <a:endParaRPr lang="en-GB" sz="3300" dirty="0">
              <a:solidFill>
                <a:schemeClr val="accent1"/>
              </a:solidFill>
              <a:highlight>
                <a:srgbClr val="FFFFFF"/>
              </a:highlight>
            </a:endParaRPr>
          </a:p>
          <a:p>
            <a:pPr marL="0" indent="0">
              <a:buNone/>
            </a:pPr>
            <a:r>
              <a:rPr lang="en-GB" sz="3300" dirty="0">
                <a:solidFill>
                  <a:schemeClr val="accent1"/>
                </a:solidFill>
                <a:highlight>
                  <a:srgbClr val="FFFFFF"/>
                </a:highlight>
              </a:rPr>
              <a:t>Would anyone like individual feedback? </a:t>
            </a:r>
          </a:p>
        </p:txBody>
      </p:sp>
      <p:pic>
        <p:nvPicPr>
          <p:cNvPr id="10" name="Picture 2" descr="Linkedin Logo transparent PNG - StickPNG">
            <a:extLst>
              <a:ext uri="{FF2B5EF4-FFF2-40B4-BE49-F238E27FC236}">
                <a16:creationId xmlns:a16="http://schemas.microsoft.com/office/drawing/2014/main" id="{3B655A51-A08C-4210-96AE-5A94FFD0C1C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6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36CF1-B965-4761-B12C-400936EE088C}"/>
              </a:ext>
            </a:extLst>
          </p:cNvPr>
          <p:cNvSpPr>
            <a:spLocks noGrp="1"/>
          </p:cNvSpPr>
          <p:nvPr>
            <p:ph idx="1"/>
          </p:nvPr>
        </p:nvSpPr>
        <p:spPr/>
        <p:txBody>
          <a:bodyPr>
            <a:normAutofit/>
          </a:bodyPr>
          <a:lstStyle/>
          <a:p>
            <a:pPr marL="0" indent="0">
              <a:buNone/>
            </a:pPr>
            <a:r>
              <a:rPr lang="en-GB" sz="4400" b="1" dirty="0">
                <a:solidFill>
                  <a:schemeClr val="accent1"/>
                </a:solidFill>
                <a:latin typeface="+mj-lt"/>
              </a:rPr>
              <a:t>It’s professional…		not personal</a:t>
            </a:r>
          </a:p>
        </p:txBody>
      </p:sp>
      <p:sp>
        <p:nvSpPr>
          <p:cNvPr id="4" name="Rectangle 3">
            <a:extLst>
              <a:ext uri="{FF2B5EF4-FFF2-40B4-BE49-F238E27FC236}">
                <a16:creationId xmlns:a16="http://schemas.microsoft.com/office/drawing/2014/main" id="{A168BC55-A353-47C6-A55B-E70D2759E482}"/>
              </a:ext>
            </a:extLst>
          </p:cNvPr>
          <p:cNvSpPr/>
          <p:nvPr/>
        </p:nvSpPr>
        <p:spPr>
          <a:xfrm>
            <a:off x="8724900" y="256031"/>
            <a:ext cx="31051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napchat-logo-white-background-f5 - Millennium Marketing Solutions">
            <a:extLst>
              <a:ext uri="{FF2B5EF4-FFF2-40B4-BE49-F238E27FC236}">
                <a16:creationId xmlns:a16="http://schemas.microsoft.com/office/drawing/2014/main" id="{346D30F8-05CE-4D84-BC5F-52887CB54C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0" y="2986745"/>
            <a:ext cx="1790700" cy="1755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Logo 2017 - Camel Productions Website">
            <a:extLst>
              <a:ext uri="{FF2B5EF4-FFF2-40B4-BE49-F238E27FC236}">
                <a16:creationId xmlns:a16="http://schemas.microsoft.com/office/drawing/2014/main" id="{1C6700EB-C3AF-4439-994A-1E436A062389}"/>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601130" y="3000201"/>
            <a:ext cx="1718982" cy="1728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cebook Icon transparent PNG - StickPNG">
            <a:extLst>
              <a:ext uri="{FF2B5EF4-FFF2-40B4-BE49-F238E27FC236}">
                <a16:creationId xmlns:a16="http://schemas.microsoft.com/office/drawing/2014/main" id="{6C296A0A-3D4D-4FCA-832A-36C9E2374F6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35600" y="3000201"/>
            <a:ext cx="1656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inkedin Logo transparent PNG - StickPNG">
            <a:extLst>
              <a:ext uri="{FF2B5EF4-FFF2-40B4-BE49-F238E27FC236}">
                <a16:creationId xmlns:a16="http://schemas.microsoft.com/office/drawing/2014/main" id="{A2C23589-FDC3-4E21-A8C8-63964992458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90706" y="3362894"/>
            <a:ext cx="3461185" cy="9398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inkedin Logo transparent PNG - StickPNG">
            <a:extLst>
              <a:ext uri="{FF2B5EF4-FFF2-40B4-BE49-F238E27FC236}">
                <a16:creationId xmlns:a16="http://schemas.microsoft.com/office/drawing/2014/main" id="{9C8EEF7A-6A13-4F76-8A3A-AD8DE31CEE50}"/>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 Reasons Why You Should Never, Ever Eat Donuts">
            <a:extLst>
              <a:ext uri="{FF2B5EF4-FFF2-40B4-BE49-F238E27FC236}">
                <a16:creationId xmlns:a16="http://schemas.microsoft.com/office/drawing/2014/main" id="{C08005AE-2F54-4846-A6D7-6AC09411612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8436CC-BFF3-4D5A-9B94-79B73B8B5D8D}"/>
              </a:ext>
            </a:extLst>
          </p:cNvPr>
          <p:cNvSpPr txBox="1"/>
          <p:nvPr/>
        </p:nvSpPr>
        <p:spPr>
          <a:xfrm>
            <a:off x="2819322" y="1088656"/>
            <a:ext cx="6553353" cy="1446550"/>
          </a:xfrm>
          <a:prstGeom prst="rect">
            <a:avLst/>
          </a:prstGeom>
          <a:noFill/>
        </p:spPr>
        <p:txBody>
          <a:bodyPr wrap="square" rtlCol="0">
            <a:spAutoFit/>
          </a:bodyPr>
          <a:lstStyle/>
          <a:p>
            <a:r>
              <a:rPr lang="en-GB" sz="4400" b="1" dirty="0">
                <a:solidFill>
                  <a:schemeClr val="accent1"/>
                </a:solidFill>
                <a:highlight>
                  <a:srgbClr val="FFFFFF"/>
                </a:highlight>
                <a:latin typeface="+mj-lt"/>
              </a:rPr>
              <a:t> Eating donuts on your</a:t>
            </a:r>
          </a:p>
          <a:p>
            <a:pPr algn="r"/>
            <a:r>
              <a:rPr lang="en-GB" sz="4400" b="1" dirty="0">
                <a:solidFill>
                  <a:schemeClr val="accent1"/>
                </a:solidFill>
                <a:highlight>
                  <a:srgbClr val="FFFFFF"/>
                </a:highlight>
                <a:latin typeface="+mj-lt"/>
              </a:rPr>
              <a:t>personal social media </a:t>
            </a:r>
          </a:p>
        </p:txBody>
      </p:sp>
      <p:pic>
        <p:nvPicPr>
          <p:cNvPr id="7" name="Picture 8" descr="Instagram-Logo 2017 - Camel Productions Website">
            <a:extLst>
              <a:ext uri="{FF2B5EF4-FFF2-40B4-BE49-F238E27FC236}">
                <a16:creationId xmlns:a16="http://schemas.microsoft.com/office/drawing/2014/main" id="{3A9277DE-2923-4637-9E2C-B0E35B61003B}"/>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587282" y="3084651"/>
            <a:ext cx="1252934" cy="12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Facebook Icon transparent PNG - StickPNG">
            <a:extLst>
              <a:ext uri="{FF2B5EF4-FFF2-40B4-BE49-F238E27FC236}">
                <a16:creationId xmlns:a16="http://schemas.microsoft.com/office/drawing/2014/main" id="{EC805F26-0374-4D81-94FF-5BC51A2C5B1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01402" y="308465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terest Logo Png - Free Transparent PNG Logos">
            <a:extLst>
              <a:ext uri="{FF2B5EF4-FFF2-40B4-BE49-F238E27FC236}">
                <a16:creationId xmlns:a16="http://schemas.microsoft.com/office/drawing/2014/main" id="{97B5DF6F-3F14-4D9A-8B3C-72E0D33DEA19}"/>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321033" y="308465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otify logo and symbol, meaning, history, PNG">
            <a:extLst>
              <a:ext uri="{FF2B5EF4-FFF2-40B4-BE49-F238E27FC236}">
                <a16:creationId xmlns:a16="http://schemas.microsoft.com/office/drawing/2014/main" id="{41FBDFDD-1CD1-42D5-BDCB-977C3107BF23}"/>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6061850" y="3084651"/>
            <a:ext cx="1717917"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sapp Logo transparent PNG - StickPNG">
            <a:extLst>
              <a:ext uri="{FF2B5EF4-FFF2-40B4-BE49-F238E27FC236}">
                <a16:creationId xmlns:a16="http://schemas.microsoft.com/office/drawing/2014/main" id="{634056B8-C95A-46D4-8DAC-AED4F3C89CEE}"/>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260584" y="308465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napchat App Icon PNG Transparent Background, Free Download #1709 -  FreeIconsPNG">
            <a:extLst>
              <a:ext uri="{FF2B5EF4-FFF2-40B4-BE49-F238E27FC236}">
                <a16:creationId xmlns:a16="http://schemas.microsoft.com/office/drawing/2014/main" id="{D178F887-024E-4544-AFF2-F29047F1BB2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6465" y="3084651"/>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BFA4D50-AD5A-43AB-9F74-8122311E6C31}"/>
              </a:ext>
            </a:extLst>
          </p:cNvPr>
          <p:cNvSpPr txBox="1"/>
          <p:nvPr/>
        </p:nvSpPr>
        <p:spPr>
          <a:xfrm>
            <a:off x="565799" y="4724400"/>
            <a:ext cx="1821332" cy="738664"/>
          </a:xfrm>
          <a:prstGeom prst="rect">
            <a:avLst/>
          </a:prstGeom>
          <a:noFill/>
        </p:spPr>
        <p:txBody>
          <a:bodyPr wrap="square" rtlCol="0">
            <a:spAutoFit/>
          </a:bodyPr>
          <a:lstStyle/>
          <a:p>
            <a:r>
              <a:rPr lang="en-GB" sz="2100" b="1" dirty="0">
                <a:solidFill>
                  <a:schemeClr val="accent1"/>
                </a:solidFill>
                <a:highlight>
                  <a:srgbClr val="FFFFFF"/>
                </a:highlight>
                <a:latin typeface="+mj-lt"/>
              </a:rPr>
              <a:t>Check out my donut filter</a:t>
            </a:r>
          </a:p>
        </p:txBody>
      </p:sp>
      <p:sp>
        <p:nvSpPr>
          <p:cNvPr id="16" name="TextBox 15">
            <a:extLst>
              <a:ext uri="{FF2B5EF4-FFF2-40B4-BE49-F238E27FC236}">
                <a16:creationId xmlns:a16="http://schemas.microsoft.com/office/drawing/2014/main" id="{E86A777E-C12E-4E82-8C8C-58B3553F473B}"/>
              </a:ext>
            </a:extLst>
          </p:cNvPr>
          <p:cNvSpPr txBox="1"/>
          <p:nvPr/>
        </p:nvSpPr>
        <p:spPr>
          <a:xfrm>
            <a:off x="2302846" y="4915952"/>
            <a:ext cx="1821332" cy="1061829"/>
          </a:xfrm>
          <a:prstGeom prst="rect">
            <a:avLst/>
          </a:prstGeom>
          <a:noFill/>
        </p:spPr>
        <p:txBody>
          <a:bodyPr wrap="square" rtlCol="0">
            <a:spAutoFit/>
          </a:bodyPr>
          <a:lstStyle/>
          <a:p>
            <a:r>
              <a:rPr lang="en-GB" sz="2100" b="1" dirty="0">
                <a:solidFill>
                  <a:schemeClr val="accent1"/>
                </a:solidFill>
                <a:highlight>
                  <a:srgbClr val="FFFFFF"/>
                </a:highlight>
                <a:latin typeface="+mj-lt"/>
              </a:rPr>
              <a:t>Here’s a cool picture of a donut</a:t>
            </a:r>
          </a:p>
        </p:txBody>
      </p:sp>
      <p:sp>
        <p:nvSpPr>
          <p:cNvPr id="17" name="TextBox 16">
            <a:extLst>
              <a:ext uri="{FF2B5EF4-FFF2-40B4-BE49-F238E27FC236}">
                <a16:creationId xmlns:a16="http://schemas.microsoft.com/office/drawing/2014/main" id="{FF9F352B-F7BD-4568-A929-6F5661533ACD}"/>
              </a:ext>
            </a:extLst>
          </p:cNvPr>
          <p:cNvSpPr txBox="1"/>
          <p:nvPr/>
        </p:nvSpPr>
        <p:spPr>
          <a:xfrm>
            <a:off x="4040367" y="4763552"/>
            <a:ext cx="1821332" cy="738664"/>
          </a:xfrm>
          <a:prstGeom prst="rect">
            <a:avLst/>
          </a:prstGeom>
          <a:noFill/>
        </p:spPr>
        <p:txBody>
          <a:bodyPr wrap="square" rtlCol="0">
            <a:spAutoFit/>
          </a:bodyPr>
          <a:lstStyle/>
          <a:p>
            <a:r>
              <a:rPr lang="en-GB" sz="2100" b="1" dirty="0">
                <a:solidFill>
                  <a:schemeClr val="accent1"/>
                </a:solidFill>
                <a:highlight>
                  <a:srgbClr val="FFFFFF"/>
                </a:highlight>
                <a:latin typeface="+mj-lt"/>
              </a:rPr>
              <a:t>Here’s a donut recipe</a:t>
            </a:r>
          </a:p>
        </p:txBody>
      </p:sp>
      <p:sp>
        <p:nvSpPr>
          <p:cNvPr id="18" name="TextBox 17">
            <a:extLst>
              <a:ext uri="{FF2B5EF4-FFF2-40B4-BE49-F238E27FC236}">
                <a16:creationId xmlns:a16="http://schemas.microsoft.com/office/drawing/2014/main" id="{1D40C1F2-5EE2-4C3F-A669-273B3FA349B3}"/>
              </a:ext>
            </a:extLst>
          </p:cNvPr>
          <p:cNvSpPr txBox="1"/>
          <p:nvPr/>
        </p:nvSpPr>
        <p:spPr>
          <a:xfrm>
            <a:off x="6061850" y="5070411"/>
            <a:ext cx="1821332" cy="738664"/>
          </a:xfrm>
          <a:prstGeom prst="rect">
            <a:avLst/>
          </a:prstGeom>
          <a:noFill/>
        </p:spPr>
        <p:txBody>
          <a:bodyPr wrap="square" rtlCol="0">
            <a:spAutoFit/>
          </a:bodyPr>
          <a:lstStyle/>
          <a:p>
            <a:r>
              <a:rPr lang="en-GB" sz="2100" b="1" dirty="0">
                <a:solidFill>
                  <a:schemeClr val="accent1"/>
                </a:solidFill>
                <a:highlight>
                  <a:srgbClr val="FFFFFF"/>
                </a:highlight>
                <a:latin typeface="+mj-lt"/>
              </a:rPr>
              <a:t>I’m listening to “Donuts”</a:t>
            </a:r>
          </a:p>
        </p:txBody>
      </p:sp>
      <p:sp>
        <p:nvSpPr>
          <p:cNvPr id="19" name="TextBox 18">
            <a:extLst>
              <a:ext uri="{FF2B5EF4-FFF2-40B4-BE49-F238E27FC236}">
                <a16:creationId xmlns:a16="http://schemas.microsoft.com/office/drawing/2014/main" id="{96E4728A-14C3-410B-8BD9-EBEA0B1DEE28}"/>
              </a:ext>
            </a:extLst>
          </p:cNvPr>
          <p:cNvSpPr txBox="1"/>
          <p:nvPr/>
        </p:nvSpPr>
        <p:spPr>
          <a:xfrm>
            <a:off x="8067822" y="4770934"/>
            <a:ext cx="1821332" cy="738664"/>
          </a:xfrm>
          <a:prstGeom prst="rect">
            <a:avLst/>
          </a:prstGeom>
          <a:noFill/>
        </p:spPr>
        <p:txBody>
          <a:bodyPr wrap="square" rtlCol="0">
            <a:spAutoFit/>
          </a:bodyPr>
          <a:lstStyle/>
          <a:p>
            <a:r>
              <a:rPr lang="en-GB" sz="2100" b="1" dirty="0">
                <a:solidFill>
                  <a:schemeClr val="accent1"/>
                </a:solidFill>
                <a:highlight>
                  <a:srgbClr val="FFFFFF"/>
                </a:highlight>
                <a:latin typeface="+mj-lt"/>
              </a:rPr>
              <a:t>Anyone want </a:t>
            </a:r>
          </a:p>
          <a:p>
            <a:r>
              <a:rPr lang="en-GB" sz="2100" b="1" dirty="0">
                <a:solidFill>
                  <a:schemeClr val="accent1"/>
                </a:solidFill>
                <a:highlight>
                  <a:srgbClr val="FFFFFF"/>
                </a:highlight>
                <a:latin typeface="+mj-lt"/>
              </a:rPr>
              <a:t>a donut?</a:t>
            </a:r>
          </a:p>
        </p:txBody>
      </p:sp>
      <p:sp>
        <p:nvSpPr>
          <p:cNvPr id="20" name="TextBox 19">
            <a:extLst>
              <a:ext uri="{FF2B5EF4-FFF2-40B4-BE49-F238E27FC236}">
                <a16:creationId xmlns:a16="http://schemas.microsoft.com/office/drawing/2014/main" id="{7FA63B32-09BB-4F7C-BB63-2015FD09BCAB}"/>
              </a:ext>
            </a:extLst>
          </p:cNvPr>
          <p:cNvSpPr txBox="1"/>
          <p:nvPr/>
        </p:nvSpPr>
        <p:spPr>
          <a:xfrm>
            <a:off x="9897986" y="4724768"/>
            <a:ext cx="1480932" cy="415498"/>
          </a:xfrm>
          <a:prstGeom prst="rect">
            <a:avLst/>
          </a:prstGeom>
          <a:noFill/>
        </p:spPr>
        <p:txBody>
          <a:bodyPr wrap="square" rtlCol="0">
            <a:spAutoFit/>
          </a:bodyPr>
          <a:lstStyle/>
          <a:p>
            <a:r>
              <a:rPr lang="en-GB" sz="2100" b="1" dirty="0">
                <a:solidFill>
                  <a:schemeClr val="accent1"/>
                </a:solidFill>
                <a:highlight>
                  <a:srgbClr val="FFFFFF"/>
                </a:highlight>
                <a:latin typeface="+mj-lt"/>
              </a:rPr>
              <a:t>I like donuts</a:t>
            </a:r>
          </a:p>
        </p:txBody>
      </p:sp>
      <p:pic>
        <p:nvPicPr>
          <p:cNvPr id="22" name="Picture 2" descr="Linkedin Logo transparent PNG - StickPNG">
            <a:extLst>
              <a:ext uri="{FF2B5EF4-FFF2-40B4-BE49-F238E27FC236}">
                <a16:creationId xmlns:a16="http://schemas.microsoft.com/office/drawing/2014/main" id="{463FFBC4-875B-4B25-868D-F7BD08DE4686}"/>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 Reasons Why You Should Never, Ever Eat Donuts">
            <a:extLst>
              <a:ext uri="{FF2B5EF4-FFF2-40B4-BE49-F238E27FC236}">
                <a16:creationId xmlns:a16="http://schemas.microsoft.com/office/drawing/2014/main" id="{C08005AE-2F54-4846-A6D7-6AC09411612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8436CC-BFF3-4D5A-9B94-79B73B8B5D8D}"/>
              </a:ext>
            </a:extLst>
          </p:cNvPr>
          <p:cNvSpPr txBox="1"/>
          <p:nvPr/>
        </p:nvSpPr>
        <p:spPr>
          <a:xfrm>
            <a:off x="2819322" y="1088656"/>
            <a:ext cx="6553353" cy="769441"/>
          </a:xfrm>
          <a:prstGeom prst="rect">
            <a:avLst/>
          </a:prstGeom>
          <a:noFill/>
        </p:spPr>
        <p:txBody>
          <a:bodyPr wrap="square" rtlCol="0">
            <a:spAutoFit/>
          </a:bodyPr>
          <a:lstStyle/>
          <a:p>
            <a:r>
              <a:rPr lang="en-GB" sz="4400" b="1" dirty="0">
                <a:solidFill>
                  <a:schemeClr val="accent1"/>
                </a:solidFill>
                <a:highlight>
                  <a:srgbClr val="FFFFFF"/>
                </a:highlight>
                <a:latin typeface="+mj-lt"/>
              </a:rPr>
              <a:t> Eating donuts on LinkedIn</a:t>
            </a:r>
          </a:p>
        </p:txBody>
      </p:sp>
      <p:sp>
        <p:nvSpPr>
          <p:cNvPr id="15" name="TextBox 14">
            <a:extLst>
              <a:ext uri="{FF2B5EF4-FFF2-40B4-BE49-F238E27FC236}">
                <a16:creationId xmlns:a16="http://schemas.microsoft.com/office/drawing/2014/main" id="{FBFA4D50-AD5A-43AB-9F74-8122311E6C31}"/>
              </a:ext>
            </a:extLst>
          </p:cNvPr>
          <p:cNvSpPr txBox="1"/>
          <p:nvPr/>
        </p:nvSpPr>
        <p:spPr>
          <a:xfrm>
            <a:off x="838953" y="4635599"/>
            <a:ext cx="1821332" cy="1708160"/>
          </a:xfrm>
          <a:prstGeom prst="rect">
            <a:avLst/>
          </a:prstGeom>
          <a:noFill/>
        </p:spPr>
        <p:txBody>
          <a:bodyPr wrap="square" rtlCol="0">
            <a:spAutoFit/>
          </a:bodyPr>
          <a:lstStyle/>
          <a:p>
            <a:r>
              <a:rPr lang="en-GB" sz="2100" b="1" dirty="0">
                <a:solidFill>
                  <a:schemeClr val="accent1"/>
                </a:solidFill>
                <a:highlight>
                  <a:srgbClr val="FFFFFF"/>
                </a:highlight>
                <a:latin typeface="+mj-lt"/>
              </a:rPr>
              <a:t>I hope to operate a donut franchise one day</a:t>
            </a:r>
          </a:p>
        </p:txBody>
      </p:sp>
      <p:sp>
        <p:nvSpPr>
          <p:cNvPr id="16" name="TextBox 15">
            <a:extLst>
              <a:ext uri="{FF2B5EF4-FFF2-40B4-BE49-F238E27FC236}">
                <a16:creationId xmlns:a16="http://schemas.microsoft.com/office/drawing/2014/main" id="{E86A777E-C12E-4E82-8C8C-58B3553F473B}"/>
              </a:ext>
            </a:extLst>
          </p:cNvPr>
          <p:cNvSpPr txBox="1"/>
          <p:nvPr/>
        </p:nvSpPr>
        <p:spPr>
          <a:xfrm>
            <a:off x="2958447" y="4927113"/>
            <a:ext cx="1821332" cy="1384995"/>
          </a:xfrm>
          <a:prstGeom prst="rect">
            <a:avLst/>
          </a:prstGeom>
          <a:noFill/>
        </p:spPr>
        <p:txBody>
          <a:bodyPr wrap="square" rtlCol="0">
            <a:spAutoFit/>
          </a:bodyPr>
          <a:lstStyle/>
          <a:p>
            <a:r>
              <a:rPr lang="en-GB" sz="2100" b="1" dirty="0">
                <a:solidFill>
                  <a:schemeClr val="accent1"/>
                </a:solidFill>
                <a:highlight>
                  <a:srgbClr val="FFFFFF"/>
                </a:highlight>
                <a:latin typeface="+mj-lt"/>
              </a:rPr>
              <a:t>I’m looking for a job at a donut company</a:t>
            </a:r>
          </a:p>
        </p:txBody>
      </p:sp>
      <p:sp>
        <p:nvSpPr>
          <p:cNvPr id="17" name="TextBox 16">
            <a:extLst>
              <a:ext uri="{FF2B5EF4-FFF2-40B4-BE49-F238E27FC236}">
                <a16:creationId xmlns:a16="http://schemas.microsoft.com/office/drawing/2014/main" id="{FF9F352B-F7BD-4568-A929-6F5661533ACD}"/>
              </a:ext>
            </a:extLst>
          </p:cNvPr>
          <p:cNvSpPr txBox="1"/>
          <p:nvPr/>
        </p:nvSpPr>
        <p:spPr>
          <a:xfrm>
            <a:off x="5077941" y="4635599"/>
            <a:ext cx="1821332" cy="1384995"/>
          </a:xfrm>
          <a:prstGeom prst="rect">
            <a:avLst/>
          </a:prstGeom>
          <a:noFill/>
        </p:spPr>
        <p:txBody>
          <a:bodyPr wrap="square" rtlCol="0">
            <a:spAutoFit/>
          </a:bodyPr>
          <a:lstStyle/>
          <a:p>
            <a:r>
              <a:rPr lang="en-GB" sz="2100" b="1" dirty="0">
                <a:solidFill>
                  <a:schemeClr val="accent1"/>
                </a:solidFill>
                <a:highlight>
                  <a:srgbClr val="FFFFFF"/>
                </a:highlight>
                <a:latin typeface="+mj-lt"/>
              </a:rPr>
              <a:t>I have three years’ experience of making donuts</a:t>
            </a:r>
          </a:p>
        </p:txBody>
      </p:sp>
      <p:sp>
        <p:nvSpPr>
          <p:cNvPr id="18" name="TextBox 17">
            <a:extLst>
              <a:ext uri="{FF2B5EF4-FFF2-40B4-BE49-F238E27FC236}">
                <a16:creationId xmlns:a16="http://schemas.microsoft.com/office/drawing/2014/main" id="{1D40C1F2-5EE2-4C3F-A669-273B3FA349B3}"/>
              </a:ext>
            </a:extLst>
          </p:cNvPr>
          <p:cNvSpPr txBox="1"/>
          <p:nvPr/>
        </p:nvSpPr>
        <p:spPr>
          <a:xfrm>
            <a:off x="7197435" y="4797181"/>
            <a:ext cx="1821332" cy="1384995"/>
          </a:xfrm>
          <a:prstGeom prst="rect">
            <a:avLst/>
          </a:prstGeom>
          <a:noFill/>
        </p:spPr>
        <p:txBody>
          <a:bodyPr wrap="square" rtlCol="0">
            <a:spAutoFit/>
          </a:bodyPr>
          <a:lstStyle/>
          <a:p>
            <a:r>
              <a:rPr lang="en-GB" sz="2100" b="1" dirty="0">
                <a:solidFill>
                  <a:schemeClr val="accent1"/>
                </a:solidFill>
                <a:highlight>
                  <a:srgbClr val="FFFFFF"/>
                </a:highlight>
                <a:latin typeface="+mj-lt"/>
              </a:rPr>
              <a:t>My top skills are donut production and sales</a:t>
            </a:r>
          </a:p>
        </p:txBody>
      </p:sp>
      <p:sp>
        <p:nvSpPr>
          <p:cNvPr id="19" name="TextBox 18">
            <a:extLst>
              <a:ext uri="{FF2B5EF4-FFF2-40B4-BE49-F238E27FC236}">
                <a16:creationId xmlns:a16="http://schemas.microsoft.com/office/drawing/2014/main" id="{96E4728A-14C3-410B-8BD9-EBEA0B1DEE28}"/>
              </a:ext>
            </a:extLst>
          </p:cNvPr>
          <p:cNvSpPr txBox="1"/>
          <p:nvPr/>
        </p:nvSpPr>
        <p:spPr>
          <a:xfrm>
            <a:off x="9316930" y="4635599"/>
            <a:ext cx="2285790" cy="1384995"/>
          </a:xfrm>
          <a:prstGeom prst="rect">
            <a:avLst/>
          </a:prstGeom>
          <a:noFill/>
        </p:spPr>
        <p:txBody>
          <a:bodyPr wrap="square" rtlCol="0">
            <a:spAutoFit/>
          </a:bodyPr>
          <a:lstStyle/>
          <a:p>
            <a:r>
              <a:rPr lang="en-GB" sz="2100" b="1" dirty="0">
                <a:solidFill>
                  <a:schemeClr val="accent1"/>
                </a:solidFill>
                <a:highlight>
                  <a:srgbClr val="FFFFFF"/>
                </a:highlight>
                <a:latin typeface="+mj-lt"/>
              </a:rPr>
              <a:t>Here are 3 recommendations  from former donut colleagues</a:t>
            </a:r>
          </a:p>
        </p:txBody>
      </p:sp>
      <p:pic>
        <p:nvPicPr>
          <p:cNvPr id="3074" name="Picture 2" descr="Linkedin Icon Square transparent PNG - StickPNG">
            <a:extLst>
              <a:ext uri="{FF2B5EF4-FFF2-40B4-BE49-F238E27FC236}">
                <a16:creationId xmlns:a16="http://schemas.microsoft.com/office/drawing/2014/main" id="{C1E2A9EC-37AA-4077-8F30-2E7B417A23F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452303" y="298475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Linkedin Icon Square transparent PNG - StickPNG">
            <a:extLst>
              <a:ext uri="{FF2B5EF4-FFF2-40B4-BE49-F238E27FC236}">
                <a16:creationId xmlns:a16="http://schemas.microsoft.com/office/drawing/2014/main" id="{B4DB6803-BB77-40F2-86C5-90405C3BAA7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016430" y="298475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inkedin Icon Square transparent PNG - StickPNG">
            <a:extLst>
              <a:ext uri="{FF2B5EF4-FFF2-40B4-BE49-F238E27FC236}">
                <a16:creationId xmlns:a16="http://schemas.microsoft.com/office/drawing/2014/main" id="{4835E0E8-4539-4AE2-9E8F-04E5DDE423B4}"/>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161721" y="298475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inkedin Icon Square transparent PNG - StickPNG">
            <a:extLst>
              <a:ext uri="{FF2B5EF4-FFF2-40B4-BE49-F238E27FC236}">
                <a16:creationId xmlns:a16="http://schemas.microsoft.com/office/drawing/2014/main" id="{8995B41F-9E08-4C22-B685-E2193507E9F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307012" y="298475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Linkedin Icon Square transparent PNG - StickPNG">
            <a:extLst>
              <a:ext uri="{FF2B5EF4-FFF2-40B4-BE49-F238E27FC236}">
                <a16:creationId xmlns:a16="http://schemas.microsoft.com/office/drawing/2014/main" id="{70186562-2157-40A6-AA0C-2B32B821DCB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597596" y="298475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inkedin Logo transparent PNG - StickPNG">
            <a:extLst>
              <a:ext uri="{FF2B5EF4-FFF2-40B4-BE49-F238E27FC236}">
                <a16:creationId xmlns:a16="http://schemas.microsoft.com/office/drawing/2014/main" id="{BB5E8C6A-DE83-4DE0-807E-EF7925B8167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9232671" y="378004"/>
            <a:ext cx="2525486" cy="6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8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B8F1F-53F5-4A85-B1A2-EFB8DE9718F3}"/>
              </a:ext>
            </a:extLst>
          </p:cNvPr>
          <p:cNvSpPr>
            <a:spLocks noGrp="1"/>
          </p:cNvSpPr>
          <p:nvPr>
            <p:ph type="title"/>
          </p:nvPr>
        </p:nvSpPr>
        <p:spPr/>
        <p:txBody>
          <a:bodyPr>
            <a:normAutofit/>
          </a:bodyPr>
          <a:lstStyle/>
          <a:p>
            <a:r>
              <a:rPr lang="en-GB" sz="4400" b="1" dirty="0">
                <a:solidFill>
                  <a:schemeClr val="bg1"/>
                </a:solidFill>
              </a:rPr>
              <a:t>LinkedIn: what’s in it for you?</a:t>
            </a:r>
          </a:p>
        </p:txBody>
      </p:sp>
      <p:sp>
        <p:nvSpPr>
          <p:cNvPr id="5" name="Content Placeholder 4">
            <a:extLst>
              <a:ext uri="{FF2B5EF4-FFF2-40B4-BE49-F238E27FC236}">
                <a16:creationId xmlns:a16="http://schemas.microsoft.com/office/drawing/2014/main" id="{9C63310E-5458-4A28-B1B2-E1A2221D264D}"/>
              </a:ext>
            </a:extLst>
          </p:cNvPr>
          <p:cNvSpPr>
            <a:spLocks noGrp="1"/>
          </p:cNvSpPr>
          <p:nvPr>
            <p:ph idx="1"/>
          </p:nvPr>
        </p:nvSpPr>
        <p:spPr>
          <a:xfrm>
            <a:off x="838200" y="1825627"/>
            <a:ext cx="5843954" cy="4014342"/>
          </a:xfrm>
        </p:spPr>
        <p:txBody>
          <a:bodyPr>
            <a:noAutofit/>
          </a:bodyPr>
          <a:lstStyle/>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cs typeface="Arial"/>
              </a:rPr>
              <a:t>Miss it, miss out: </a:t>
            </a:r>
            <a:r>
              <a:rPr lang="en-GB" dirty="0">
                <a:solidFill>
                  <a:schemeClr val="bg1"/>
                </a:solidFill>
                <a:latin typeface="+mj-lt"/>
                <a:cs typeface="Arial"/>
              </a:rPr>
              <a:t>businesses use LinkedIn to promote job vacancies and recruit new talent.</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cs typeface="Arial" panose="020B0604020202020204" pitchFamily="34" charset="0"/>
              </a:rPr>
              <a:t>Clear the first hurdle: </a:t>
            </a:r>
            <a:r>
              <a:rPr lang="en-GB" dirty="0">
                <a:solidFill>
                  <a:schemeClr val="bg1"/>
                </a:solidFill>
                <a:latin typeface="+mj-lt"/>
                <a:cs typeface="Arial" panose="020B0604020202020204" pitchFamily="34" charset="0"/>
              </a:rPr>
              <a:t>almost all recruiters use it to screen out applicants.</a:t>
            </a:r>
            <a:endParaRPr lang="en-GB" dirty="0">
              <a:solidFill>
                <a:schemeClr val="bg1"/>
              </a:solidFill>
              <a:latin typeface="+mj-lt"/>
              <a:cs typeface="Arial"/>
            </a:endParaRP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ea typeface="Arial" charset="0"/>
                <a:cs typeface="Arial"/>
              </a:rPr>
              <a:t>‘Your cv that never sleeps’: </a:t>
            </a:r>
            <a:r>
              <a:rPr lang="en-GB" dirty="0">
                <a:solidFill>
                  <a:schemeClr val="bg1"/>
                </a:solidFill>
                <a:latin typeface="+mj-lt"/>
                <a:ea typeface="Arial" charset="0"/>
                <a:cs typeface="Arial"/>
              </a:rPr>
              <a:t>advertise your </a:t>
            </a:r>
            <a:r>
              <a:rPr lang="en-GB" b="0" i="0" dirty="0">
                <a:solidFill>
                  <a:schemeClr val="bg1"/>
                </a:solidFill>
                <a:effectLst/>
                <a:latin typeface="+mj-lt"/>
              </a:rPr>
              <a:t>experience, skills and education and c</a:t>
            </a:r>
            <a:r>
              <a:rPr lang="en-GB" dirty="0">
                <a:solidFill>
                  <a:schemeClr val="bg1"/>
                </a:solidFill>
                <a:latin typeface="+mj-lt"/>
              </a:rPr>
              <a:t>ommunicate your unique personal brand round the clock.</a:t>
            </a:r>
          </a:p>
          <a:p>
            <a:pPr marL="285750" indent="-285750">
              <a:spcAft>
                <a:spcPts val="1200"/>
              </a:spcAft>
              <a:buBlip>
                <a:blip r:embed="rId2">
                  <a:extLst>
                    <a:ext uri="{837473B0-CC2E-450A-ABE3-18F120FF3D39}">
                      <a1611:picAttrSrcUrl xmlns:a1611="http://schemas.microsoft.com/office/drawing/2016/11/main" r:id="rId3"/>
                    </a:ext>
                  </a:extLst>
                </a:blip>
              </a:buBlip>
            </a:pPr>
            <a:r>
              <a:rPr lang="en-GB" b="1" dirty="0">
                <a:solidFill>
                  <a:schemeClr val="bg1"/>
                </a:solidFill>
                <a:latin typeface="+mj-lt"/>
                <a:cs typeface="Arial"/>
              </a:rPr>
              <a:t>You snooze, you lose</a:t>
            </a:r>
            <a:r>
              <a:rPr lang="en-GB" b="1" i="0" dirty="0">
                <a:solidFill>
                  <a:schemeClr val="bg1"/>
                </a:solidFill>
                <a:effectLst/>
                <a:latin typeface="+mj-lt"/>
              </a:rPr>
              <a:t>: </a:t>
            </a:r>
            <a:r>
              <a:rPr lang="en-GB" b="0" i="0" dirty="0">
                <a:solidFill>
                  <a:schemeClr val="bg1"/>
                </a:solidFill>
                <a:effectLst/>
                <a:latin typeface="+mj-lt"/>
              </a:rPr>
              <a:t>hear the latest news, opportunities and events from the business world.</a:t>
            </a:r>
          </a:p>
        </p:txBody>
      </p:sp>
      <p:pic>
        <p:nvPicPr>
          <p:cNvPr id="4098" name="Picture 2">
            <a:extLst>
              <a:ext uri="{FF2B5EF4-FFF2-40B4-BE49-F238E27FC236}">
                <a16:creationId xmlns:a16="http://schemas.microsoft.com/office/drawing/2014/main" id="{E774A5B2-A607-4683-A876-C739764342E6}"/>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893170" y="1851894"/>
            <a:ext cx="4947138" cy="315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cks Skills hub - Presentation" id="{21BB5D40-C283-40DF-993D-8B3B2D21F849}" vid="{5A48F912-AC0E-42B5-9FF5-0CB713FF03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a8ff624-5bef-4543-aa24-e2de0e290624">T6W7HYUETC4M-1236950807-284411</_dlc_DocId>
    <_dlc_DocIdUrl xmlns="1a8ff624-5bef-4543-aa24-e2de0e290624">
      <Url>https://bucksbusinessfirst.sharepoint.com/sites/marketing/_layouts/15/DocIdRedir.aspx?ID=T6W7HYUETC4M-1236950807-284411</Url>
      <Description>T6W7HYUETC4M-1236950807-284411</Description>
    </_dlc_DocIdUrl>
    <Image xmlns="76cfcb06-b5d1-45e1-b702-a0fcafd5a2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970F509876344F854BCF58A8DF1B38" ma:contentTypeVersion="2242" ma:contentTypeDescription="Create a new document." ma:contentTypeScope="" ma:versionID="8d451a483f510f9ea49a9657e716ce77">
  <xsd:schema xmlns:xsd="http://www.w3.org/2001/XMLSchema" xmlns:xs="http://www.w3.org/2001/XMLSchema" xmlns:p="http://schemas.microsoft.com/office/2006/metadata/properties" xmlns:ns2="1a8ff624-5bef-4543-aa24-e2de0e290624" xmlns:ns3="76cfcb06-b5d1-45e1-b702-a0fcafd5a2e4" targetNamespace="http://schemas.microsoft.com/office/2006/metadata/properties" ma:root="true" ma:fieldsID="4e4cfb87da48b5be3912c7fe3ca631bb" ns2:_="" ns3:_="">
    <xsd:import namespace="1a8ff624-5bef-4543-aa24-e2de0e290624"/>
    <xsd:import namespace="76cfcb06-b5d1-45e1-b702-a0fcafd5a2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ff624-5bef-4543-aa24-e2de0e290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cfcb06-b5d1-45e1-b702-a0fcafd5a2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Image" ma:index="23" nillable="true" ma:displayName="Image"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45E112-BA1C-460B-B5D6-78E6AB7675FF}">
  <ds:schemaRefs>
    <ds:schemaRef ds:uri="http://schemas.microsoft.com/sharepoint/v3/contenttype/forms"/>
  </ds:schemaRefs>
</ds:datastoreItem>
</file>

<file path=customXml/itemProps2.xml><?xml version="1.0" encoding="utf-8"?>
<ds:datastoreItem xmlns:ds="http://schemas.openxmlformats.org/officeDocument/2006/customXml" ds:itemID="{820979E3-3BC3-4568-9134-039CDB5C133C}">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76cfcb06-b5d1-45e1-b702-a0fcafd5a2e4"/>
    <ds:schemaRef ds:uri="http://schemas.microsoft.com/office/2006/documentManagement/types"/>
    <ds:schemaRef ds:uri="1a8ff624-5bef-4543-aa24-e2de0e290624"/>
    <ds:schemaRef ds:uri="http://www.w3.org/XML/1998/namespace"/>
    <ds:schemaRef ds:uri="http://purl.org/dc/dcmitype/"/>
    <ds:schemaRef ds:uri="bdacb442-bfc7-44df-9acc-2a4df8c8cb38"/>
  </ds:schemaRefs>
</ds:datastoreItem>
</file>

<file path=customXml/itemProps3.xml><?xml version="1.0" encoding="utf-8"?>
<ds:datastoreItem xmlns:ds="http://schemas.openxmlformats.org/officeDocument/2006/customXml" ds:itemID="{A4AFB3ED-53C3-4881-98E8-418EACE7B097}"/>
</file>

<file path=customXml/itemProps4.xml><?xml version="1.0" encoding="utf-8"?>
<ds:datastoreItem xmlns:ds="http://schemas.openxmlformats.org/officeDocument/2006/customXml" ds:itemID="{1173670D-F851-4E1B-902F-0E14EC8DBE1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951</TotalTime>
  <Words>4130</Words>
  <Application>Microsoft Office PowerPoint</Application>
  <PresentationFormat>Widescreen</PresentationFormat>
  <Paragraphs>312</Paragraphs>
  <Slides>51</Slides>
  <Notes>22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poppins</vt:lpstr>
      <vt:lpstr>questrial</vt:lpstr>
      <vt:lpstr>Roboto</vt:lpstr>
      <vt:lpstr>Source Serif Pro</vt:lpstr>
      <vt:lpstr>Office Theme</vt:lpstr>
      <vt:lpstr>LinkedIn for  Sixth Formers</vt:lpstr>
      <vt:lpstr>Content</vt:lpstr>
      <vt:lpstr>PowerPoint Presentation</vt:lpstr>
      <vt:lpstr>“It’s not just for old people with briefcases…”</vt:lpstr>
      <vt:lpstr>About LinkedIn</vt:lpstr>
      <vt:lpstr>PowerPoint Presentation</vt:lpstr>
      <vt:lpstr>PowerPoint Presentation</vt:lpstr>
      <vt:lpstr>PowerPoint Presentation</vt:lpstr>
      <vt:lpstr>LinkedIn: what’s in it for you?</vt:lpstr>
      <vt:lpstr>LinkedIn: what’s in it for you?</vt:lpstr>
      <vt:lpstr>Start early</vt:lpstr>
      <vt:lpstr>Tell your future boss:</vt:lpstr>
      <vt:lpstr>Why do employers use LinkedIn?</vt:lpstr>
      <vt:lpstr>Introducing…</vt:lpstr>
      <vt:lpstr>Sharing my own profile</vt:lpstr>
      <vt:lpstr>Time for a break – and a donut?</vt:lpstr>
      <vt:lpstr>PowerPoint Presentation</vt:lpstr>
      <vt:lpstr>Content</vt:lpstr>
      <vt:lpstr>“What are you waiting for?  Go. Find.  Be Found.”</vt:lpstr>
      <vt:lpstr>Step 1: Set up  your account</vt:lpstr>
      <vt:lpstr> Setting up your account continued…</vt:lpstr>
      <vt:lpstr>  Setting up your account continued…</vt:lpstr>
      <vt:lpstr>  Setting up your account continued…</vt:lpstr>
      <vt:lpstr> Setting up your account: almost done!</vt:lpstr>
      <vt:lpstr>Step 2: Create your profile</vt:lpstr>
      <vt:lpstr>Build your profile strength</vt:lpstr>
      <vt:lpstr>Build your profile strength: ‘Intro’</vt:lpstr>
      <vt:lpstr>PowerPoint Presentation</vt:lpstr>
      <vt:lpstr>Build your profile strength: ‘Edit intro’</vt:lpstr>
      <vt:lpstr>Build your profile strength: ‘Edit intro’</vt:lpstr>
      <vt:lpstr>Build your profile strength: ‘Edit intro’</vt:lpstr>
      <vt:lpstr>Build your profile strength: ‘About’</vt:lpstr>
      <vt:lpstr>Build your profile strength: ‘About’ continued</vt:lpstr>
      <vt:lpstr>Build your profile strength: ‘About’ continued</vt:lpstr>
      <vt:lpstr>Build your profile strength: ‘Background’</vt:lpstr>
      <vt:lpstr>Build your profile strength: ‘Skills’</vt:lpstr>
      <vt:lpstr>Build your profile strength: in your own time</vt:lpstr>
      <vt:lpstr>And finally: Settings &amp; Privacy</vt:lpstr>
      <vt:lpstr>Congratulations: you’ve got an all-star profile!</vt:lpstr>
      <vt:lpstr>Remember your profile highlights:</vt:lpstr>
      <vt:lpstr>Need more help? </vt:lpstr>
      <vt:lpstr>Step 3: Link with  connections</vt:lpstr>
      <vt:lpstr>Then actively widen your reach:</vt:lpstr>
      <vt:lpstr>Then actively widen your reach:</vt:lpstr>
      <vt:lpstr>Then actively widen your reach:</vt:lpstr>
      <vt:lpstr> Got a job interview coming up? Check out your interviewer’s profile, company page and prep for questions.   Looking for work experience opportunities? Who could you approach to ask?   You now have the perfect tool at your fingertips!  </vt:lpstr>
      <vt:lpstr>Ask your contacts for recommendations</vt:lpstr>
      <vt:lpstr>Step 4: Share content</vt:lpstr>
      <vt:lpstr>PowerPoint Presentation</vt:lpstr>
      <vt:lpstr>Hungry for more?</vt:lpstr>
      <vt:lpstr>Donut time –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LinkedIn for  Sixth Formers</dc:title>
  <dc:creator>Luisa Clarke</dc:creator>
  <cp:lastModifiedBy>Marina Jackson</cp:lastModifiedBy>
  <cp:revision>3</cp:revision>
  <dcterms:created xsi:type="dcterms:W3CDTF">2021-01-19T18:44:09Z</dcterms:created>
  <dcterms:modified xsi:type="dcterms:W3CDTF">2021-02-27T10:15:26Z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0x010100CA970F509876344F854BCF58A8DF1B38</vt:lpwstr>
  </property>
  <property fmtid="{D5CDD505-2E9C-101B-9397-08002B2CF9AE}" pid="3" name="_dlc_DocIdItemGuid">
    <vt:lpwstr>8ed294bf-a8ab-48aa-b821-c7dd2d0c8d3f</vt:lpwstr>
  </property>
</Properties>
</file>