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3"/>
  </p:notesMasterIdLst>
  <p:handoutMasterIdLst>
    <p:handoutMasterId r:id="rId34"/>
  </p:handoutMasterIdLst>
  <p:sldIdLst>
    <p:sldId id="257" r:id="rId6"/>
    <p:sldId id="346" r:id="rId7"/>
    <p:sldId id="337" r:id="rId8"/>
    <p:sldId id="298" r:id="rId9"/>
    <p:sldId id="304" r:id="rId10"/>
    <p:sldId id="305" r:id="rId11"/>
    <p:sldId id="344" r:id="rId12"/>
    <p:sldId id="358" r:id="rId13"/>
    <p:sldId id="308" r:id="rId14"/>
    <p:sldId id="349" r:id="rId15"/>
    <p:sldId id="310" r:id="rId16"/>
    <p:sldId id="311" r:id="rId17"/>
    <p:sldId id="352" r:id="rId18"/>
    <p:sldId id="312" r:id="rId19"/>
    <p:sldId id="313" r:id="rId20"/>
    <p:sldId id="314" r:id="rId21"/>
    <p:sldId id="315" r:id="rId22"/>
    <p:sldId id="353" r:id="rId23"/>
    <p:sldId id="357" r:id="rId24"/>
    <p:sldId id="354" r:id="rId25"/>
    <p:sldId id="347" r:id="rId26"/>
    <p:sldId id="355" r:id="rId27"/>
    <p:sldId id="350" r:id="rId28"/>
    <p:sldId id="356" r:id="rId29"/>
    <p:sldId id="351" r:id="rId30"/>
    <p:sldId id="342" r:id="rId31"/>
    <p:sldId id="3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C36323-6C0B-6B3E-054E-4D1CDD8910C8}" name="Emma Lister" initials="EL" userId="S::emma.lister@bucksskillshub.org::d87f35f7-a11f-450d-9f7d-b62334eb89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586"/>
    <a:srgbClr val="009FE3"/>
    <a:srgbClr val="44276C"/>
    <a:srgbClr val="E6196C"/>
    <a:srgbClr val="B3117F"/>
    <a:srgbClr val="772480"/>
    <a:srgbClr val="86845C"/>
    <a:srgbClr val="4472C4"/>
    <a:srgbClr val="8C898B"/>
    <a:srgbClr val="16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01E39-3EC6-4C0A-B247-1DCAB0BDEA1C}" v="222" dt="2026-02-05T12:57:08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55" autoAdjust="0"/>
  </p:normalViewPr>
  <p:slideViewPr>
    <p:cSldViewPr snapToGrid="0">
      <p:cViewPr varScale="1">
        <p:scale>
          <a:sx n="82" d="100"/>
          <a:sy n="82" d="100"/>
        </p:scale>
        <p:origin x="11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A32E2-05E9-4CB1-9EFA-A3C062E55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82E740-CEB2-43B5-818A-9D78336B1F38}">
      <dgm:prSet/>
      <dgm:spPr>
        <a:solidFill>
          <a:srgbClr val="D02586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Health &amp; social care</a:t>
          </a:r>
        </a:p>
      </dgm:t>
    </dgm:pt>
    <dgm:pt modelId="{E16B98B0-A68F-447E-8CD4-91FB19402B67}" type="parTrans" cxnId="{345F932F-88E8-4BBB-979C-3ABEFC58452E}">
      <dgm:prSet/>
      <dgm:spPr/>
      <dgm:t>
        <a:bodyPr/>
        <a:lstStyle/>
        <a:p>
          <a:endParaRPr lang="en-GB"/>
        </a:p>
      </dgm:t>
    </dgm:pt>
    <dgm:pt modelId="{F4E5E2F3-2572-468A-97A2-4CDA0BB533F1}" type="sibTrans" cxnId="{345F932F-88E8-4BBB-979C-3ABEFC58452E}">
      <dgm:prSet/>
      <dgm:spPr/>
      <dgm:t>
        <a:bodyPr/>
        <a:lstStyle/>
        <a:p>
          <a:endParaRPr lang="en-GB"/>
        </a:p>
      </dgm:t>
    </dgm:pt>
    <dgm:pt modelId="{6856262D-761B-43CB-BAC8-0CBA7C3AF305}">
      <dgm:prSet phldrT="[Text]"/>
      <dgm:spPr>
        <a:solidFill>
          <a:srgbClr val="D02586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Hospitality</a:t>
          </a:r>
        </a:p>
      </dgm:t>
    </dgm:pt>
    <dgm:pt modelId="{ABC6EAEE-314E-4819-9352-C60EC9E24558}" type="parTrans" cxnId="{51AD478D-F82F-4834-9715-62E9E39AAE95}">
      <dgm:prSet/>
      <dgm:spPr/>
      <dgm:t>
        <a:bodyPr/>
        <a:lstStyle/>
        <a:p>
          <a:endParaRPr lang="en-GB"/>
        </a:p>
      </dgm:t>
    </dgm:pt>
    <dgm:pt modelId="{D99B0729-CA09-4BD7-8D9D-B8183005D9EF}" type="sibTrans" cxnId="{51AD478D-F82F-4834-9715-62E9E39AAE95}">
      <dgm:prSet/>
      <dgm:spPr/>
      <dgm:t>
        <a:bodyPr/>
        <a:lstStyle/>
        <a:p>
          <a:endParaRPr lang="en-GB"/>
        </a:p>
      </dgm:t>
    </dgm:pt>
    <dgm:pt modelId="{B8F50B05-5D42-4EBB-B960-19BC1B41C898}">
      <dgm:prSet phldrT="[Text]"/>
      <dgm:spPr>
        <a:solidFill>
          <a:srgbClr val="D02586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Education</a:t>
          </a:r>
        </a:p>
      </dgm:t>
    </dgm:pt>
    <dgm:pt modelId="{E2AA1859-6DE6-4ED9-88CA-49B16C04C8A6}" type="parTrans" cxnId="{1AF78896-144A-4740-BAB4-3DBE6B1015D8}">
      <dgm:prSet/>
      <dgm:spPr/>
      <dgm:t>
        <a:bodyPr/>
        <a:lstStyle/>
        <a:p>
          <a:endParaRPr lang="en-GB"/>
        </a:p>
      </dgm:t>
    </dgm:pt>
    <dgm:pt modelId="{9411DA9D-9488-4DC5-953F-3FA6E07246DB}" type="sibTrans" cxnId="{1AF78896-144A-4740-BAB4-3DBE6B1015D8}">
      <dgm:prSet/>
      <dgm:spPr/>
      <dgm:t>
        <a:bodyPr/>
        <a:lstStyle/>
        <a:p>
          <a:endParaRPr lang="en-GB"/>
        </a:p>
      </dgm:t>
    </dgm:pt>
    <dgm:pt modelId="{50164718-2471-467C-A2C7-C31B08193948}">
      <dgm:prSet phldrT="[Text]"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Finance &amp; insurance</a:t>
          </a:r>
        </a:p>
      </dgm:t>
    </dgm:pt>
    <dgm:pt modelId="{7BC4F81A-C0C9-450B-97F0-9C734FF9F549}" type="parTrans" cxnId="{B72DCE4F-ED89-47B6-B070-59A8C217F69A}">
      <dgm:prSet/>
      <dgm:spPr/>
      <dgm:t>
        <a:bodyPr/>
        <a:lstStyle/>
        <a:p>
          <a:endParaRPr lang="en-GB"/>
        </a:p>
      </dgm:t>
    </dgm:pt>
    <dgm:pt modelId="{46BBDBAB-AF78-42F2-B085-72A53D2628FD}" type="sibTrans" cxnId="{B72DCE4F-ED89-47B6-B070-59A8C217F69A}">
      <dgm:prSet/>
      <dgm:spPr/>
      <dgm:t>
        <a:bodyPr/>
        <a:lstStyle/>
        <a:p>
          <a:endParaRPr lang="en-GB"/>
        </a:p>
      </dgm:t>
    </dgm:pt>
    <dgm:pt modelId="{C236007D-9D21-4435-BEF9-5B0B908C5C35}">
      <dgm:prSet phldrT="[Text]"/>
      <dgm:spPr>
        <a:solidFill>
          <a:srgbClr val="009FE3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Manufacturing</a:t>
          </a:r>
        </a:p>
      </dgm:t>
    </dgm:pt>
    <dgm:pt modelId="{9C86A07D-AA6B-45B2-909A-B04D27C3C3CF}" type="parTrans" cxnId="{78F83798-5E77-4835-A0CF-865DC27007CE}">
      <dgm:prSet/>
      <dgm:spPr/>
      <dgm:t>
        <a:bodyPr/>
        <a:lstStyle/>
        <a:p>
          <a:endParaRPr lang="en-GB"/>
        </a:p>
      </dgm:t>
    </dgm:pt>
    <dgm:pt modelId="{1F2A16C2-978B-4EE3-B563-89B320FE5454}" type="sibTrans" cxnId="{78F83798-5E77-4835-A0CF-865DC27007CE}">
      <dgm:prSet/>
      <dgm:spPr/>
      <dgm:t>
        <a:bodyPr/>
        <a:lstStyle/>
        <a:p>
          <a:endParaRPr lang="en-GB"/>
        </a:p>
      </dgm:t>
    </dgm:pt>
    <dgm:pt modelId="{FD5CC83A-8138-4115-9392-485DDEFA0434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Construction</a:t>
          </a:r>
        </a:p>
      </dgm:t>
    </dgm:pt>
    <dgm:pt modelId="{64B4B228-57FC-4D1C-943B-5A1025682E4A}" type="parTrans" cxnId="{F8C7302D-EE01-45B5-B142-2866D92A101E}">
      <dgm:prSet/>
      <dgm:spPr/>
      <dgm:t>
        <a:bodyPr/>
        <a:lstStyle/>
        <a:p>
          <a:endParaRPr lang="en-GB"/>
        </a:p>
      </dgm:t>
    </dgm:pt>
    <dgm:pt modelId="{4D95222E-32A2-40F2-A8BA-BF65A00ED6EE}" type="sibTrans" cxnId="{F8C7302D-EE01-45B5-B142-2866D92A101E}">
      <dgm:prSet/>
      <dgm:spPr/>
      <dgm:t>
        <a:bodyPr/>
        <a:lstStyle/>
        <a:p>
          <a:endParaRPr lang="en-GB"/>
        </a:p>
      </dgm:t>
    </dgm:pt>
    <dgm:pt modelId="{CAB3FBD3-A0A5-4CB5-A3B6-D7D93AB43434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Admin &amp; support services</a:t>
          </a:r>
        </a:p>
      </dgm:t>
    </dgm:pt>
    <dgm:pt modelId="{4721F767-DF0C-4F32-991F-7FD44E750AFB}" type="parTrans" cxnId="{5F6BF854-A1EF-46AD-8926-E820DA1CF6FD}">
      <dgm:prSet/>
      <dgm:spPr/>
      <dgm:t>
        <a:bodyPr/>
        <a:lstStyle/>
        <a:p>
          <a:endParaRPr lang="en-GB"/>
        </a:p>
      </dgm:t>
    </dgm:pt>
    <dgm:pt modelId="{0607B231-477D-427C-95F7-2A5173BF90A8}" type="sibTrans" cxnId="{5F6BF854-A1EF-46AD-8926-E820DA1CF6FD}">
      <dgm:prSet/>
      <dgm:spPr/>
      <dgm:t>
        <a:bodyPr/>
        <a:lstStyle/>
        <a:p>
          <a:endParaRPr lang="en-GB"/>
        </a:p>
      </dgm:t>
    </dgm:pt>
    <dgm:pt modelId="{00F511BB-E9A6-4563-8D6B-DCD12FAF615D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IT / digital </a:t>
          </a:r>
        </a:p>
      </dgm:t>
    </dgm:pt>
    <dgm:pt modelId="{BC31EFFC-64A5-44EF-979A-5D4C50CDA6E3}" type="parTrans" cxnId="{F5B02087-1BC8-4231-95B8-3371C3549DAA}">
      <dgm:prSet/>
      <dgm:spPr/>
      <dgm:t>
        <a:bodyPr/>
        <a:lstStyle/>
        <a:p>
          <a:endParaRPr lang="en-GB"/>
        </a:p>
      </dgm:t>
    </dgm:pt>
    <dgm:pt modelId="{4CDCB9C1-FDE6-452B-8612-36CBFE5A9036}" type="sibTrans" cxnId="{F5B02087-1BC8-4231-95B8-3371C3549DAA}">
      <dgm:prSet/>
      <dgm:spPr/>
      <dgm:t>
        <a:bodyPr/>
        <a:lstStyle/>
        <a:p>
          <a:endParaRPr lang="en-GB"/>
        </a:p>
      </dgm:t>
    </dgm:pt>
    <dgm:pt modelId="{F61BCE08-2EE1-4601-B5F0-F6F2166837D2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Public administration</a:t>
          </a:r>
        </a:p>
      </dgm:t>
    </dgm:pt>
    <dgm:pt modelId="{13295462-CAAF-4FEA-B128-633E20B6605B}" type="parTrans" cxnId="{FF071BC4-D99E-4ECF-AD49-F087EBD46D7F}">
      <dgm:prSet/>
      <dgm:spPr/>
      <dgm:t>
        <a:bodyPr/>
        <a:lstStyle/>
        <a:p>
          <a:endParaRPr lang="en-GB"/>
        </a:p>
      </dgm:t>
    </dgm:pt>
    <dgm:pt modelId="{A1542D62-D8AA-42D4-B70E-747956FE2373}" type="sibTrans" cxnId="{FF071BC4-D99E-4ECF-AD49-F087EBD46D7F}">
      <dgm:prSet/>
      <dgm:spPr/>
      <dgm:t>
        <a:bodyPr/>
        <a:lstStyle/>
        <a:p>
          <a:endParaRPr lang="en-GB"/>
        </a:p>
      </dgm:t>
    </dgm:pt>
    <dgm:pt modelId="{419B724C-47D7-41AA-B700-276D8AA53CF8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Transport &amp; storage</a:t>
          </a:r>
        </a:p>
      </dgm:t>
    </dgm:pt>
    <dgm:pt modelId="{00439989-B8D9-4675-AF27-2D99BFF1B8C8}" type="parTrans" cxnId="{F584471E-72C4-4410-9F86-10922530A5BB}">
      <dgm:prSet/>
      <dgm:spPr/>
      <dgm:t>
        <a:bodyPr/>
        <a:lstStyle/>
        <a:p>
          <a:endParaRPr lang="en-GB"/>
        </a:p>
      </dgm:t>
    </dgm:pt>
    <dgm:pt modelId="{ADF4A4B0-BED1-4D8E-AB0A-FF4588073E59}" type="sibTrans" cxnId="{F584471E-72C4-4410-9F86-10922530A5BB}">
      <dgm:prSet/>
      <dgm:spPr/>
      <dgm:t>
        <a:bodyPr/>
        <a:lstStyle/>
        <a:p>
          <a:endParaRPr lang="en-GB"/>
        </a:p>
      </dgm:t>
    </dgm:pt>
    <dgm:pt modelId="{37066909-E368-454D-B8EA-09D919490143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Agriculture </a:t>
          </a:r>
        </a:p>
      </dgm:t>
    </dgm:pt>
    <dgm:pt modelId="{90A66904-0BF2-49A1-99C0-18F45E74F529}" type="parTrans" cxnId="{8D93A05E-53AA-44D2-B87E-45CF760CF6BB}">
      <dgm:prSet/>
      <dgm:spPr/>
      <dgm:t>
        <a:bodyPr/>
        <a:lstStyle/>
        <a:p>
          <a:endParaRPr lang="en-GB"/>
        </a:p>
      </dgm:t>
    </dgm:pt>
    <dgm:pt modelId="{4106B19F-502E-47A6-B19F-2B743E37D84B}" type="sibTrans" cxnId="{8D93A05E-53AA-44D2-B87E-45CF760CF6BB}">
      <dgm:prSet/>
      <dgm:spPr/>
      <dgm:t>
        <a:bodyPr/>
        <a:lstStyle/>
        <a:p>
          <a:endParaRPr lang="en-GB"/>
        </a:p>
      </dgm:t>
    </dgm:pt>
    <dgm:pt modelId="{64CD41F3-F8C3-449E-8F7E-1A9369C81A2D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Property</a:t>
          </a:r>
        </a:p>
      </dgm:t>
    </dgm:pt>
    <dgm:pt modelId="{1F1A137C-BFB1-4D5A-8604-A8CC70898154}" type="parTrans" cxnId="{60D983F1-B82D-4345-B19A-33C8899CE541}">
      <dgm:prSet/>
      <dgm:spPr/>
      <dgm:t>
        <a:bodyPr/>
        <a:lstStyle/>
        <a:p>
          <a:endParaRPr lang="en-GB"/>
        </a:p>
      </dgm:t>
    </dgm:pt>
    <dgm:pt modelId="{4ED705A4-3F12-4CA8-88F5-B5042B30573B}" type="sibTrans" cxnId="{60D983F1-B82D-4345-B19A-33C8899CE541}">
      <dgm:prSet/>
      <dgm:spPr/>
      <dgm:t>
        <a:bodyPr/>
        <a:lstStyle/>
        <a:p>
          <a:endParaRPr lang="en-GB"/>
        </a:p>
      </dgm:t>
    </dgm:pt>
    <dgm:pt modelId="{BDC25B90-9650-45C7-A2E0-47E0C2F3369C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Energy &amp; water</a:t>
          </a:r>
        </a:p>
      </dgm:t>
    </dgm:pt>
    <dgm:pt modelId="{AF7DFC00-355A-4F3D-A825-EE677B0FC94C}" type="parTrans" cxnId="{ADBD900B-A0EF-45DC-9A63-237A7345DD68}">
      <dgm:prSet/>
      <dgm:spPr/>
      <dgm:t>
        <a:bodyPr/>
        <a:lstStyle/>
        <a:p>
          <a:endParaRPr lang="en-GB"/>
        </a:p>
      </dgm:t>
    </dgm:pt>
    <dgm:pt modelId="{6A3D59E7-986F-46F8-B3FA-DE2050D6E04F}" type="sibTrans" cxnId="{ADBD900B-A0EF-45DC-9A63-237A7345DD68}">
      <dgm:prSet/>
      <dgm:spPr/>
      <dgm:t>
        <a:bodyPr/>
        <a:lstStyle/>
        <a:p>
          <a:endParaRPr lang="en-GB"/>
        </a:p>
      </dgm:t>
    </dgm:pt>
    <dgm:pt modelId="{6F1B23C7-EBD6-4CB0-A46D-FF8D737596C5}">
      <dgm:prSet/>
      <dgm:spPr>
        <a:solidFill>
          <a:srgbClr val="009FE3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Creative</a:t>
          </a:r>
        </a:p>
      </dgm:t>
    </dgm:pt>
    <dgm:pt modelId="{8FCE45A2-DEDE-4535-9705-5887DF574AB0}" type="sibTrans" cxnId="{8DB3E7A7-6647-4AE4-AC5F-4208A340E25A}">
      <dgm:prSet/>
      <dgm:spPr/>
      <dgm:t>
        <a:bodyPr/>
        <a:lstStyle/>
        <a:p>
          <a:endParaRPr lang="en-GB"/>
        </a:p>
      </dgm:t>
    </dgm:pt>
    <dgm:pt modelId="{CAFBDC1F-3C9E-4B84-83C3-C075C5D5353C}" type="parTrans" cxnId="{8DB3E7A7-6647-4AE4-AC5F-4208A340E25A}">
      <dgm:prSet/>
      <dgm:spPr/>
      <dgm:t>
        <a:bodyPr/>
        <a:lstStyle/>
        <a:p>
          <a:endParaRPr lang="en-GB"/>
        </a:p>
      </dgm:t>
    </dgm:pt>
    <dgm:pt modelId="{FAF41F02-CF84-4E3F-A2E5-C58FD2D0C6ED}">
      <dgm:prSet phldrT="[Text]"/>
      <dgm:spPr>
        <a:solidFill>
          <a:srgbClr val="D02586"/>
        </a:solidFill>
      </dgm:spPr>
      <dgm:t>
        <a:bodyPr/>
        <a:lstStyle/>
        <a:p>
          <a:r>
            <a:rPr lang="en-GB" dirty="0">
              <a:latin typeface="Jost" pitchFamily="2" charset="0"/>
              <a:ea typeface="Jost" pitchFamily="2" charset="0"/>
            </a:rPr>
            <a:t>Wholesale &amp; retail</a:t>
          </a:r>
        </a:p>
      </dgm:t>
    </dgm:pt>
    <dgm:pt modelId="{DF935B59-3EB9-46D8-A065-352F48D3BA29}" type="parTrans" cxnId="{8B1957EB-CDC4-481B-8EBA-D2D4919CF212}">
      <dgm:prSet/>
      <dgm:spPr/>
      <dgm:t>
        <a:bodyPr/>
        <a:lstStyle/>
        <a:p>
          <a:endParaRPr lang="en-GB"/>
        </a:p>
      </dgm:t>
    </dgm:pt>
    <dgm:pt modelId="{BAAA270F-3F4D-4C1C-98E2-B39EC16B052B}" type="sibTrans" cxnId="{8B1957EB-CDC4-481B-8EBA-D2D4919CF212}">
      <dgm:prSet/>
      <dgm:spPr/>
      <dgm:t>
        <a:bodyPr/>
        <a:lstStyle/>
        <a:p>
          <a:endParaRPr lang="en-GB"/>
        </a:p>
      </dgm:t>
    </dgm:pt>
    <dgm:pt modelId="{71071DC8-02E3-40E9-8EC5-F3FCBD6B1436}">
      <dgm:prSet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Professional, scientific &amp; technical</a:t>
          </a:r>
          <a:endParaRPr lang="en-GB" dirty="0">
            <a:latin typeface="Jost" pitchFamily="2" charset="0"/>
            <a:ea typeface="Jost" pitchFamily="2" charset="0"/>
          </a:endParaRPr>
        </a:p>
      </dgm:t>
    </dgm:pt>
    <dgm:pt modelId="{78125CFE-1E36-4B90-9B51-CC77E2E77562}" type="parTrans" cxnId="{7AEC4B6A-5E61-4374-AD9F-3B5128490FEA}">
      <dgm:prSet/>
      <dgm:spPr/>
      <dgm:t>
        <a:bodyPr/>
        <a:lstStyle/>
        <a:p>
          <a:endParaRPr lang="en-GB"/>
        </a:p>
      </dgm:t>
    </dgm:pt>
    <dgm:pt modelId="{49F0A104-1AD1-4773-BAE6-63D4C920BF25}" type="sibTrans" cxnId="{7AEC4B6A-5E61-4374-AD9F-3B5128490FEA}">
      <dgm:prSet/>
      <dgm:spPr/>
      <dgm:t>
        <a:bodyPr/>
        <a:lstStyle/>
        <a:p>
          <a:endParaRPr lang="en-GB"/>
        </a:p>
      </dgm:t>
    </dgm:pt>
    <dgm:pt modelId="{C7C57956-176C-46B9-B7BF-5EB5FD392A1C}" type="pres">
      <dgm:prSet presAssocID="{AC6A32E2-05E9-4CB1-9EFA-A3C062E55FBD}" presName="diagram" presStyleCnt="0">
        <dgm:presLayoutVars>
          <dgm:dir/>
          <dgm:resizeHandles val="exact"/>
        </dgm:presLayoutVars>
      </dgm:prSet>
      <dgm:spPr/>
    </dgm:pt>
    <dgm:pt modelId="{42168EE4-2E97-4A49-9035-C99F406FA081}" type="pres">
      <dgm:prSet presAssocID="{3282E740-CEB2-43B5-818A-9D78336B1F38}" presName="node" presStyleLbl="node1" presStyleIdx="0" presStyleCnt="16">
        <dgm:presLayoutVars>
          <dgm:bulletEnabled val="1"/>
        </dgm:presLayoutVars>
      </dgm:prSet>
      <dgm:spPr/>
    </dgm:pt>
    <dgm:pt modelId="{7BBF6F68-669F-4A42-922D-17B012C9D9C6}" type="pres">
      <dgm:prSet presAssocID="{F4E5E2F3-2572-468A-97A2-4CDA0BB533F1}" presName="sibTrans" presStyleCnt="0"/>
      <dgm:spPr/>
    </dgm:pt>
    <dgm:pt modelId="{BEEE034F-9A49-43D6-97EC-7EB0DAE6AF51}" type="pres">
      <dgm:prSet presAssocID="{71071DC8-02E3-40E9-8EC5-F3FCBD6B1436}" presName="node" presStyleLbl="node1" presStyleIdx="1" presStyleCnt="16">
        <dgm:presLayoutVars>
          <dgm:bulletEnabled val="1"/>
        </dgm:presLayoutVars>
      </dgm:prSet>
      <dgm:spPr/>
    </dgm:pt>
    <dgm:pt modelId="{F227B261-47C8-465D-AC50-F02CB46B0C49}" type="pres">
      <dgm:prSet presAssocID="{49F0A104-1AD1-4773-BAE6-63D4C920BF25}" presName="sibTrans" presStyleCnt="0"/>
      <dgm:spPr/>
    </dgm:pt>
    <dgm:pt modelId="{E19D43B0-9D52-433A-8AEA-D17C720F39F7}" type="pres">
      <dgm:prSet presAssocID="{FAF41F02-CF84-4E3F-A2E5-C58FD2D0C6ED}" presName="node" presStyleLbl="node1" presStyleIdx="2" presStyleCnt="16">
        <dgm:presLayoutVars>
          <dgm:bulletEnabled val="1"/>
        </dgm:presLayoutVars>
      </dgm:prSet>
      <dgm:spPr/>
    </dgm:pt>
    <dgm:pt modelId="{B0861EB2-342C-41DB-BBD0-1E2C23295B4D}" type="pres">
      <dgm:prSet presAssocID="{BAAA270F-3F4D-4C1C-98E2-B39EC16B052B}" presName="sibTrans" presStyleCnt="0"/>
      <dgm:spPr/>
    </dgm:pt>
    <dgm:pt modelId="{22FC1593-F316-4221-AF1F-7C6B25B459AA}" type="pres">
      <dgm:prSet presAssocID="{6856262D-761B-43CB-BAC8-0CBA7C3AF305}" presName="node" presStyleLbl="node1" presStyleIdx="3" presStyleCnt="16">
        <dgm:presLayoutVars>
          <dgm:bulletEnabled val="1"/>
        </dgm:presLayoutVars>
      </dgm:prSet>
      <dgm:spPr/>
    </dgm:pt>
    <dgm:pt modelId="{62B53A9F-FF67-4111-A6C1-68513FF7023A}" type="pres">
      <dgm:prSet presAssocID="{D99B0729-CA09-4BD7-8D9D-B8183005D9EF}" presName="sibTrans" presStyleCnt="0"/>
      <dgm:spPr/>
    </dgm:pt>
    <dgm:pt modelId="{C6C554F8-5F7E-48E1-8228-3D5ED20DA89A}" type="pres">
      <dgm:prSet presAssocID="{B8F50B05-5D42-4EBB-B960-19BC1B41C898}" presName="node" presStyleLbl="node1" presStyleIdx="4" presStyleCnt="16">
        <dgm:presLayoutVars>
          <dgm:bulletEnabled val="1"/>
        </dgm:presLayoutVars>
      </dgm:prSet>
      <dgm:spPr/>
    </dgm:pt>
    <dgm:pt modelId="{CF890DEE-7355-451A-90C2-A83292E2CE46}" type="pres">
      <dgm:prSet presAssocID="{9411DA9D-9488-4DC5-953F-3FA6E07246DB}" presName="sibTrans" presStyleCnt="0"/>
      <dgm:spPr/>
    </dgm:pt>
    <dgm:pt modelId="{A54BA3DC-74F4-40AF-B8EB-823C5E63E548}" type="pres">
      <dgm:prSet presAssocID="{50164718-2471-467C-A2C7-C31B08193948}" presName="node" presStyleLbl="node1" presStyleIdx="5" presStyleCnt="16">
        <dgm:presLayoutVars>
          <dgm:bulletEnabled val="1"/>
        </dgm:presLayoutVars>
      </dgm:prSet>
      <dgm:spPr/>
    </dgm:pt>
    <dgm:pt modelId="{53BE1487-4142-42D4-BC47-109CC511B870}" type="pres">
      <dgm:prSet presAssocID="{46BBDBAB-AF78-42F2-B085-72A53D2628FD}" presName="sibTrans" presStyleCnt="0"/>
      <dgm:spPr/>
    </dgm:pt>
    <dgm:pt modelId="{EB7251A9-F2DE-4413-8017-D5CA913B5A2F}" type="pres">
      <dgm:prSet presAssocID="{C236007D-9D21-4435-BEF9-5B0B908C5C35}" presName="node" presStyleLbl="node1" presStyleIdx="6" presStyleCnt="16">
        <dgm:presLayoutVars>
          <dgm:bulletEnabled val="1"/>
        </dgm:presLayoutVars>
      </dgm:prSet>
      <dgm:spPr/>
    </dgm:pt>
    <dgm:pt modelId="{73CE5B77-FBFF-454D-AD87-B32CB991BD48}" type="pres">
      <dgm:prSet presAssocID="{1F2A16C2-978B-4EE3-B563-89B320FE5454}" presName="sibTrans" presStyleCnt="0"/>
      <dgm:spPr/>
    </dgm:pt>
    <dgm:pt modelId="{C614B299-6453-461D-A047-205FE5936CD0}" type="pres">
      <dgm:prSet presAssocID="{FD5CC83A-8138-4115-9392-485DDEFA0434}" presName="node" presStyleLbl="node1" presStyleIdx="7" presStyleCnt="16">
        <dgm:presLayoutVars>
          <dgm:bulletEnabled val="1"/>
        </dgm:presLayoutVars>
      </dgm:prSet>
      <dgm:spPr/>
    </dgm:pt>
    <dgm:pt modelId="{392C5BA8-2A7F-4AF1-86EE-465D7A5EAEAB}" type="pres">
      <dgm:prSet presAssocID="{4D95222E-32A2-40F2-A8BA-BF65A00ED6EE}" presName="sibTrans" presStyleCnt="0"/>
      <dgm:spPr/>
    </dgm:pt>
    <dgm:pt modelId="{40D9BDC1-E74C-49FA-ABE8-C772E5A4EFBC}" type="pres">
      <dgm:prSet presAssocID="{CAB3FBD3-A0A5-4CB5-A3B6-D7D93AB43434}" presName="node" presStyleLbl="node1" presStyleIdx="8" presStyleCnt="16">
        <dgm:presLayoutVars>
          <dgm:bulletEnabled val="1"/>
        </dgm:presLayoutVars>
      </dgm:prSet>
      <dgm:spPr/>
    </dgm:pt>
    <dgm:pt modelId="{24275A0C-2C64-4962-BF2F-2F18F45ED356}" type="pres">
      <dgm:prSet presAssocID="{0607B231-477D-427C-95F7-2A5173BF90A8}" presName="sibTrans" presStyleCnt="0"/>
      <dgm:spPr/>
    </dgm:pt>
    <dgm:pt modelId="{D94C3C11-5A6C-431C-8512-7A3B7A5F61CB}" type="pres">
      <dgm:prSet presAssocID="{00F511BB-E9A6-4563-8D6B-DCD12FAF615D}" presName="node" presStyleLbl="node1" presStyleIdx="9" presStyleCnt="16">
        <dgm:presLayoutVars>
          <dgm:bulletEnabled val="1"/>
        </dgm:presLayoutVars>
      </dgm:prSet>
      <dgm:spPr/>
    </dgm:pt>
    <dgm:pt modelId="{E3156033-C4D9-4272-9F6B-2F6DDF7C5A8B}" type="pres">
      <dgm:prSet presAssocID="{4CDCB9C1-FDE6-452B-8612-36CBFE5A9036}" presName="sibTrans" presStyleCnt="0"/>
      <dgm:spPr/>
    </dgm:pt>
    <dgm:pt modelId="{5D7202E6-D5DE-4A1B-BEFC-CC1BF596D660}" type="pres">
      <dgm:prSet presAssocID="{F61BCE08-2EE1-4601-B5F0-F6F2166837D2}" presName="node" presStyleLbl="node1" presStyleIdx="10" presStyleCnt="16">
        <dgm:presLayoutVars>
          <dgm:bulletEnabled val="1"/>
        </dgm:presLayoutVars>
      </dgm:prSet>
      <dgm:spPr/>
    </dgm:pt>
    <dgm:pt modelId="{590390FF-8414-4418-8A25-3FFA326D0193}" type="pres">
      <dgm:prSet presAssocID="{A1542D62-D8AA-42D4-B70E-747956FE2373}" presName="sibTrans" presStyleCnt="0"/>
      <dgm:spPr/>
    </dgm:pt>
    <dgm:pt modelId="{CD0715A5-E247-4687-AC17-4E90E660FA58}" type="pres">
      <dgm:prSet presAssocID="{419B724C-47D7-41AA-B700-276D8AA53CF8}" presName="node" presStyleLbl="node1" presStyleIdx="11" presStyleCnt="16">
        <dgm:presLayoutVars>
          <dgm:bulletEnabled val="1"/>
        </dgm:presLayoutVars>
      </dgm:prSet>
      <dgm:spPr/>
    </dgm:pt>
    <dgm:pt modelId="{5E56B9C3-A4B5-4114-9927-DD8E8437EDDD}" type="pres">
      <dgm:prSet presAssocID="{ADF4A4B0-BED1-4D8E-AB0A-FF4588073E59}" presName="sibTrans" presStyleCnt="0"/>
      <dgm:spPr/>
    </dgm:pt>
    <dgm:pt modelId="{94B944F5-FB71-4324-9074-D9EDF893AC52}" type="pres">
      <dgm:prSet presAssocID="{37066909-E368-454D-B8EA-09D919490143}" presName="node" presStyleLbl="node1" presStyleIdx="12" presStyleCnt="16">
        <dgm:presLayoutVars>
          <dgm:bulletEnabled val="1"/>
        </dgm:presLayoutVars>
      </dgm:prSet>
      <dgm:spPr/>
    </dgm:pt>
    <dgm:pt modelId="{2B783B7B-CB90-4A07-950C-6AC61B5E4FEA}" type="pres">
      <dgm:prSet presAssocID="{4106B19F-502E-47A6-B19F-2B743E37D84B}" presName="sibTrans" presStyleCnt="0"/>
      <dgm:spPr/>
    </dgm:pt>
    <dgm:pt modelId="{DE1CA7BA-522D-4AB6-8FC0-A17B8B3D9E8F}" type="pres">
      <dgm:prSet presAssocID="{64CD41F3-F8C3-449E-8F7E-1A9369C81A2D}" presName="node" presStyleLbl="node1" presStyleIdx="13" presStyleCnt="16">
        <dgm:presLayoutVars>
          <dgm:bulletEnabled val="1"/>
        </dgm:presLayoutVars>
      </dgm:prSet>
      <dgm:spPr/>
    </dgm:pt>
    <dgm:pt modelId="{BAC7E34B-EE41-44F3-BFE1-BD9A4C67DB49}" type="pres">
      <dgm:prSet presAssocID="{4ED705A4-3F12-4CA8-88F5-B5042B30573B}" presName="sibTrans" presStyleCnt="0"/>
      <dgm:spPr/>
    </dgm:pt>
    <dgm:pt modelId="{FE232CCB-6035-492A-B12C-9B752F9259D4}" type="pres">
      <dgm:prSet presAssocID="{BDC25B90-9650-45C7-A2E0-47E0C2F3369C}" presName="node" presStyleLbl="node1" presStyleIdx="14" presStyleCnt="16">
        <dgm:presLayoutVars>
          <dgm:bulletEnabled val="1"/>
        </dgm:presLayoutVars>
      </dgm:prSet>
      <dgm:spPr/>
    </dgm:pt>
    <dgm:pt modelId="{C582AD67-E224-4E6D-9AA1-88075FA8B604}" type="pres">
      <dgm:prSet presAssocID="{6A3D59E7-986F-46F8-B3FA-DE2050D6E04F}" presName="sibTrans" presStyleCnt="0"/>
      <dgm:spPr/>
    </dgm:pt>
    <dgm:pt modelId="{8DF0BF6E-11FC-42FF-A11E-9042DC2B0C42}" type="pres">
      <dgm:prSet presAssocID="{6F1B23C7-EBD6-4CB0-A46D-FF8D737596C5}" presName="node" presStyleLbl="node1" presStyleIdx="15" presStyleCnt="16">
        <dgm:presLayoutVars>
          <dgm:bulletEnabled val="1"/>
        </dgm:presLayoutVars>
      </dgm:prSet>
      <dgm:spPr/>
    </dgm:pt>
  </dgm:ptLst>
  <dgm:cxnLst>
    <dgm:cxn modelId="{9B3CE506-B111-4A76-AE0A-6FAAC3AC84B1}" type="presOf" srcId="{F61BCE08-2EE1-4601-B5F0-F6F2166837D2}" destId="{5D7202E6-D5DE-4A1B-BEFC-CC1BF596D660}" srcOrd="0" destOrd="0" presId="urn:microsoft.com/office/officeart/2005/8/layout/default"/>
    <dgm:cxn modelId="{ADBD900B-A0EF-45DC-9A63-237A7345DD68}" srcId="{AC6A32E2-05E9-4CB1-9EFA-A3C062E55FBD}" destId="{BDC25B90-9650-45C7-A2E0-47E0C2F3369C}" srcOrd="14" destOrd="0" parTransId="{AF7DFC00-355A-4F3D-A825-EE677B0FC94C}" sibTransId="{6A3D59E7-986F-46F8-B3FA-DE2050D6E04F}"/>
    <dgm:cxn modelId="{F584471E-72C4-4410-9F86-10922530A5BB}" srcId="{AC6A32E2-05E9-4CB1-9EFA-A3C062E55FBD}" destId="{419B724C-47D7-41AA-B700-276D8AA53CF8}" srcOrd="11" destOrd="0" parTransId="{00439989-B8D9-4675-AF27-2D99BFF1B8C8}" sibTransId="{ADF4A4B0-BED1-4D8E-AB0A-FF4588073E59}"/>
    <dgm:cxn modelId="{F8C7302D-EE01-45B5-B142-2866D92A101E}" srcId="{AC6A32E2-05E9-4CB1-9EFA-A3C062E55FBD}" destId="{FD5CC83A-8138-4115-9392-485DDEFA0434}" srcOrd="7" destOrd="0" parTransId="{64B4B228-57FC-4D1C-943B-5A1025682E4A}" sibTransId="{4D95222E-32A2-40F2-A8BA-BF65A00ED6EE}"/>
    <dgm:cxn modelId="{345F932F-88E8-4BBB-979C-3ABEFC58452E}" srcId="{AC6A32E2-05E9-4CB1-9EFA-A3C062E55FBD}" destId="{3282E740-CEB2-43B5-818A-9D78336B1F38}" srcOrd="0" destOrd="0" parTransId="{E16B98B0-A68F-447E-8CD4-91FB19402B67}" sibTransId="{F4E5E2F3-2572-468A-97A2-4CDA0BB533F1}"/>
    <dgm:cxn modelId="{5500F12F-B62E-47D1-9E7A-076FAB109946}" type="presOf" srcId="{419B724C-47D7-41AA-B700-276D8AA53CF8}" destId="{CD0715A5-E247-4687-AC17-4E90E660FA58}" srcOrd="0" destOrd="0" presId="urn:microsoft.com/office/officeart/2005/8/layout/default"/>
    <dgm:cxn modelId="{31B16234-2C6A-4807-8330-0107411300DD}" type="presOf" srcId="{BDC25B90-9650-45C7-A2E0-47E0C2F3369C}" destId="{FE232CCB-6035-492A-B12C-9B752F9259D4}" srcOrd="0" destOrd="0" presId="urn:microsoft.com/office/officeart/2005/8/layout/default"/>
    <dgm:cxn modelId="{81FB323A-BB85-405F-AF50-B4BF60A0AFF0}" type="presOf" srcId="{FAF41F02-CF84-4E3F-A2E5-C58FD2D0C6ED}" destId="{E19D43B0-9D52-433A-8AEA-D17C720F39F7}" srcOrd="0" destOrd="0" presId="urn:microsoft.com/office/officeart/2005/8/layout/default"/>
    <dgm:cxn modelId="{EE0E033C-F5E2-42A2-B793-5D874E1C09E8}" type="presOf" srcId="{AC6A32E2-05E9-4CB1-9EFA-A3C062E55FBD}" destId="{C7C57956-176C-46B9-B7BF-5EB5FD392A1C}" srcOrd="0" destOrd="0" presId="urn:microsoft.com/office/officeart/2005/8/layout/default"/>
    <dgm:cxn modelId="{8D93A05E-53AA-44D2-B87E-45CF760CF6BB}" srcId="{AC6A32E2-05E9-4CB1-9EFA-A3C062E55FBD}" destId="{37066909-E368-454D-B8EA-09D919490143}" srcOrd="12" destOrd="0" parTransId="{90A66904-0BF2-49A1-99C0-18F45E74F529}" sibTransId="{4106B19F-502E-47A6-B19F-2B743E37D84B}"/>
    <dgm:cxn modelId="{50F04064-94B4-4661-A712-3D13A6525BCA}" type="presOf" srcId="{B8F50B05-5D42-4EBB-B960-19BC1B41C898}" destId="{C6C554F8-5F7E-48E1-8228-3D5ED20DA89A}" srcOrd="0" destOrd="0" presId="urn:microsoft.com/office/officeart/2005/8/layout/default"/>
    <dgm:cxn modelId="{FB81E766-F3FC-4767-B45A-1F1D9340F026}" type="presOf" srcId="{37066909-E368-454D-B8EA-09D919490143}" destId="{94B944F5-FB71-4324-9074-D9EDF893AC52}" srcOrd="0" destOrd="0" presId="urn:microsoft.com/office/officeart/2005/8/layout/default"/>
    <dgm:cxn modelId="{20D41E4A-63FC-43F4-BB9C-F4148CFAA23C}" type="presOf" srcId="{6F1B23C7-EBD6-4CB0-A46D-FF8D737596C5}" destId="{8DF0BF6E-11FC-42FF-A11E-9042DC2B0C42}" srcOrd="0" destOrd="0" presId="urn:microsoft.com/office/officeart/2005/8/layout/default"/>
    <dgm:cxn modelId="{7AEC4B6A-5E61-4374-AD9F-3B5128490FEA}" srcId="{AC6A32E2-05E9-4CB1-9EFA-A3C062E55FBD}" destId="{71071DC8-02E3-40E9-8EC5-F3FCBD6B1436}" srcOrd="1" destOrd="0" parTransId="{78125CFE-1E36-4B90-9B51-CC77E2E77562}" sibTransId="{49F0A104-1AD1-4773-BAE6-63D4C920BF25}"/>
    <dgm:cxn modelId="{D5445A4B-6B4A-4079-9AF9-1B9193F589C1}" type="presOf" srcId="{C236007D-9D21-4435-BEF9-5B0B908C5C35}" destId="{EB7251A9-F2DE-4413-8017-D5CA913B5A2F}" srcOrd="0" destOrd="0" presId="urn:microsoft.com/office/officeart/2005/8/layout/default"/>
    <dgm:cxn modelId="{AE66B64C-2C39-4986-A481-D8DB6370A8D4}" type="presOf" srcId="{3282E740-CEB2-43B5-818A-9D78336B1F38}" destId="{42168EE4-2E97-4A49-9035-C99F406FA081}" srcOrd="0" destOrd="0" presId="urn:microsoft.com/office/officeart/2005/8/layout/default"/>
    <dgm:cxn modelId="{B72DCE4F-ED89-47B6-B070-59A8C217F69A}" srcId="{AC6A32E2-05E9-4CB1-9EFA-A3C062E55FBD}" destId="{50164718-2471-467C-A2C7-C31B08193948}" srcOrd="5" destOrd="0" parTransId="{7BC4F81A-C0C9-450B-97F0-9C734FF9F549}" sibTransId="{46BBDBAB-AF78-42F2-B085-72A53D2628FD}"/>
    <dgm:cxn modelId="{5F6BF854-A1EF-46AD-8926-E820DA1CF6FD}" srcId="{AC6A32E2-05E9-4CB1-9EFA-A3C062E55FBD}" destId="{CAB3FBD3-A0A5-4CB5-A3B6-D7D93AB43434}" srcOrd="8" destOrd="0" parTransId="{4721F767-DF0C-4F32-991F-7FD44E750AFB}" sibTransId="{0607B231-477D-427C-95F7-2A5173BF90A8}"/>
    <dgm:cxn modelId="{A264EE76-1C36-488D-898F-FDCD0DBB96CA}" type="presOf" srcId="{64CD41F3-F8C3-449E-8F7E-1A9369C81A2D}" destId="{DE1CA7BA-522D-4AB6-8FC0-A17B8B3D9E8F}" srcOrd="0" destOrd="0" presId="urn:microsoft.com/office/officeart/2005/8/layout/default"/>
    <dgm:cxn modelId="{F5B02087-1BC8-4231-95B8-3371C3549DAA}" srcId="{AC6A32E2-05E9-4CB1-9EFA-A3C062E55FBD}" destId="{00F511BB-E9A6-4563-8D6B-DCD12FAF615D}" srcOrd="9" destOrd="0" parTransId="{BC31EFFC-64A5-44EF-979A-5D4C50CDA6E3}" sibTransId="{4CDCB9C1-FDE6-452B-8612-36CBFE5A9036}"/>
    <dgm:cxn modelId="{51AD478D-F82F-4834-9715-62E9E39AAE95}" srcId="{AC6A32E2-05E9-4CB1-9EFA-A3C062E55FBD}" destId="{6856262D-761B-43CB-BAC8-0CBA7C3AF305}" srcOrd="3" destOrd="0" parTransId="{ABC6EAEE-314E-4819-9352-C60EC9E24558}" sibTransId="{D99B0729-CA09-4BD7-8D9D-B8183005D9EF}"/>
    <dgm:cxn modelId="{1AF78896-144A-4740-BAB4-3DBE6B1015D8}" srcId="{AC6A32E2-05E9-4CB1-9EFA-A3C062E55FBD}" destId="{B8F50B05-5D42-4EBB-B960-19BC1B41C898}" srcOrd="4" destOrd="0" parTransId="{E2AA1859-6DE6-4ED9-88CA-49B16C04C8A6}" sibTransId="{9411DA9D-9488-4DC5-953F-3FA6E07246DB}"/>
    <dgm:cxn modelId="{78F83798-5E77-4835-A0CF-865DC27007CE}" srcId="{AC6A32E2-05E9-4CB1-9EFA-A3C062E55FBD}" destId="{C236007D-9D21-4435-BEF9-5B0B908C5C35}" srcOrd="6" destOrd="0" parTransId="{9C86A07D-AA6B-45B2-909A-B04D27C3C3CF}" sibTransId="{1F2A16C2-978B-4EE3-B563-89B320FE5454}"/>
    <dgm:cxn modelId="{EB29DD98-7E9B-414A-A9F2-CD1340284CB2}" type="presOf" srcId="{6856262D-761B-43CB-BAC8-0CBA7C3AF305}" destId="{22FC1593-F316-4221-AF1F-7C6B25B459AA}" srcOrd="0" destOrd="0" presId="urn:microsoft.com/office/officeart/2005/8/layout/default"/>
    <dgm:cxn modelId="{8DB3E7A7-6647-4AE4-AC5F-4208A340E25A}" srcId="{AC6A32E2-05E9-4CB1-9EFA-A3C062E55FBD}" destId="{6F1B23C7-EBD6-4CB0-A46D-FF8D737596C5}" srcOrd="15" destOrd="0" parTransId="{CAFBDC1F-3C9E-4B84-83C3-C075C5D5353C}" sibTransId="{8FCE45A2-DEDE-4535-9705-5887DF574AB0}"/>
    <dgm:cxn modelId="{FCC1D3B3-34FD-4A92-BA45-549E709C973E}" type="presOf" srcId="{50164718-2471-467C-A2C7-C31B08193948}" destId="{A54BA3DC-74F4-40AF-B8EB-823C5E63E548}" srcOrd="0" destOrd="0" presId="urn:microsoft.com/office/officeart/2005/8/layout/default"/>
    <dgm:cxn modelId="{059823B5-64BF-432A-8D51-B3765AD2BABB}" type="presOf" srcId="{71071DC8-02E3-40E9-8EC5-F3FCBD6B1436}" destId="{BEEE034F-9A49-43D6-97EC-7EB0DAE6AF51}" srcOrd="0" destOrd="0" presId="urn:microsoft.com/office/officeart/2005/8/layout/default"/>
    <dgm:cxn modelId="{FF071BC4-D99E-4ECF-AD49-F087EBD46D7F}" srcId="{AC6A32E2-05E9-4CB1-9EFA-A3C062E55FBD}" destId="{F61BCE08-2EE1-4601-B5F0-F6F2166837D2}" srcOrd="10" destOrd="0" parTransId="{13295462-CAAF-4FEA-B128-633E20B6605B}" sibTransId="{A1542D62-D8AA-42D4-B70E-747956FE2373}"/>
    <dgm:cxn modelId="{A42AD0D6-3A48-489D-AF8C-5C3F702FF9CE}" type="presOf" srcId="{00F511BB-E9A6-4563-8D6B-DCD12FAF615D}" destId="{D94C3C11-5A6C-431C-8512-7A3B7A5F61CB}" srcOrd="0" destOrd="0" presId="urn:microsoft.com/office/officeart/2005/8/layout/default"/>
    <dgm:cxn modelId="{8B1957EB-CDC4-481B-8EBA-D2D4919CF212}" srcId="{AC6A32E2-05E9-4CB1-9EFA-A3C062E55FBD}" destId="{FAF41F02-CF84-4E3F-A2E5-C58FD2D0C6ED}" srcOrd="2" destOrd="0" parTransId="{DF935B59-3EB9-46D8-A065-352F48D3BA29}" sibTransId="{BAAA270F-3F4D-4C1C-98E2-B39EC16B052B}"/>
    <dgm:cxn modelId="{60D983F1-B82D-4345-B19A-33C8899CE541}" srcId="{AC6A32E2-05E9-4CB1-9EFA-A3C062E55FBD}" destId="{64CD41F3-F8C3-449E-8F7E-1A9369C81A2D}" srcOrd="13" destOrd="0" parTransId="{1F1A137C-BFB1-4D5A-8604-A8CC70898154}" sibTransId="{4ED705A4-3F12-4CA8-88F5-B5042B30573B}"/>
    <dgm:cxn modelId="{F78AC5F1-72A8-4CB6-81C8-B9B69B41EF38}" type="presOf" srcId="{FD5CC83A-8138-4115-9392-485DDEFA0434}" destId="{C614B299-6453-461D-A047-205FE5936CD0}" srcOrd="0" destOrd="0" presId="urn:microsoft.com/office/officeart/2005/8/layout/default"/>
    <dgm:cxn modelId="{3E8DB3F6-83E6-4BF1-A8F9-1A74855B6143}" type="presOf" srcId="{CAB3FBD3-A0A5-4CB5-A3B6-D7D93AB43434}" destId="{40D9BDC1-E74C-49FA-ABE8-C772E5A4EFBC}" srcOrd="0" destOrd="0" presId="urn:microsoft.com/office/officeart/2005/8/layout/default"/>
    <dgm:cxn modelId="{E22940CC-69B2-4CFD-A281-4AC7E47B7E0E}" type="presParOf" srcId="{C7C57956-176C-46B9-B7BF-5EB5FD392A1C}" destId="{42168EE4-2E97-4A49-9035-C99F406FA081}" srcOrd="0" destOrd="0" presId="urn:microsoft.com/office/officeart/2005/8/layout/default"/>
    <dgm:cxn modelId="{BD4B0E34-2DE0-4D05-914F-8F9BE7B004ED}" type="presParOf" srcId="{C7C57956-176C-46B9-B7BF-5EB5FD392A1C}" destId="{7BBF6F68-669F-4A42-922D-17B012C9D9C6}" srcOrd="1" destOrd="0" presId="urn:microsoft.com/office/officeart/2005/8/layout/default"/>
    <dgm:cxn modelId="{D52CD5CB-ACA0-434E-BCCD-780637DCB447}" type="presParOf" srcId="{C7C57956-176C-46B9-B7BF-5EB5FD392A1C}" destId="{BEEE034F-9A49-43D6-97EC-7EB0DAE6AF51}" srcOrd="2" destOrd="0" presId="urn:microsoft.com/office/officeart/2005/8/layout/default"/>
    <dgm:cxn modelId="{A1C5A1EE-59C3-4188-8A54-83E1C34DF2CB}" type="presParOf" srcId="{C7C57956-176C-46B9-B7BF-5EB5FD392A1C}" destId="{F227B261-47C8-465D-AC50-F02CB46B0C49}" srcOrd="3" destOrd="0" presId="urn:microsoft.com/office/officeart/2005/8/layout/default"/>
    <dgm:cxn modelId="{56F59EFD-ED05-4F03-8323-7B6F747300FE}" type="presParOf" srcId="{C7C57956-176C-46B9-B7BF-5EB5FD392A1C}" destId="{E19D43B0-9D52-433A-8AEA-D17C720F39F7}" srcOrd="4" destOrd="0" presId="urn:microsoft.com/office/officeart/2005/8/layout/default"/>
    <dgm:cxn modelId="{0A1832A4-E7FB-4E6D-845A-AF0896CC8633}" type="presParOf" srcId="{C7C57956-176C-46B9-B7BF-5EB5FD392A1C}" destId="{B0861EB2-342C-41DB-BBD0-1E2C23295B4D}" srcOrd="5" destOrd="0" presId="urn:microsoft.com/office/officeart/2005/8/layout/default"/>
    <dgm:cxn modelId="{0A7B766E-3AAD-4218-BB1E-0A8A814D019B}" type="presParOf" srcId="{C7C57956-176C-46B9-B7BF-5EB5FD392A1C}" destId="{22FC1593-F316-4221-AF1F-7C6B25B459AA}" srcOrd="6" destOrd="0" presId="urn:microsoft.com/office/officeart/2005/8/layout/default"/>
    <dgm:cxn modelId="{02F49A40-384A-46F1-898F-4328AAE89A0E}" type="presParOf" srcId="{C7C57956-176C-46B9-B7BF-5EB5FD392A1C}" destId="{62B53A9F-FF67-4111-A6C1-68513FF7023A}" srcOrd="7" destOrd="0" presId="urn:microsoft.com/office/officeart/2005/8/layout/default"/>
    <dgm:cxn modelId="{DC66F5E3-EAB3-4724-A30C-5D5224F85EBF}" type="presParOf" srcId="{C7C57956-176C-46B9-B7BF-5EB5FD392A1C}" destId="{C6C554F8-5F7E-48E1-8228-3D5ED20DA89A}" srcOrd="8" destOrd="0" presId="urn:microsoft.com/office/officeart/2005/8/layout/default"/>
    <dgm:cxn modelId="{F90CB389-380C-4E50-9F66-ADA1B7BB29E4}" type="presParOf" srcId="{C7C57956-176C-46B9-B7BF-5EB5FD392A1C}" destId="{CF890DEE-7355-451A-90C2-A83292E2CE46}" srcOrd="9" destOrd="0" presId="urn:microsoft.com/office/officeart/2005/8/layout/default"/>
    <dgm:cxn modelId="{25745ABC-159A-4610-A936-4AEA97CDC733}" type="presParOf" srcId="{C7C57956-176C-46B9-B7BF-5EB5FD392A1C}" destId="{A54BA3DC-74F4-40AF-B8EB-823C5E63E548}" srcOrd="10" destOrd="0" presId="urn:microsoft.com/office/officeart/2005/8/layout/default"/>
    <dgm:cxn modelId="{302B2898-C649-4BC0-BD29-607F36AF719E}" type="presParOf" srcId="{C7C57956-176C-46B9-B7BF-5EB5FD392A1C}" destId="{53BE1487-4142-42D4-BC47-109CC511B870}" srcOrd="11" destOrd="0" presId="urn:microsoft.com/office/officeart/2005/8/layout/default"/>
    <dgm:cxn modelId="{2289A1F6-50DA-4311-A4A9-3FD7D3F49FBA}" type="presParOf" srcId="{C7C57956-176C-46B9-B7BF-5EB5FD392A1C}" destId="{EB7251A9-F2DE-4413-8017-D5CA913B5A2F}" srcOrd="12" destOrd="0" presId="urn:microsoft.com/office/officeart/2005/8/layout/default"/>
    <dgm:cxn modelId="{35ECBD24-E069-4D67-8127-7E93DA645429}" type="presParOf" srcId="{C7C57956-176C-46B9-B7BF-5EB5FD392A1C}" destId="{73CE5B77-FBFF-454D-AD87-B32CB991BD48}" srcOrd="13" destOrd="0" presId="urn:microsoft.com/office/officeart/2005/8/layout/default"/>
    <dgm:cxn modelId="{52EA2758-B953-430D-A4E3-BDEC53599879}" type="presParOf" srcId="{C7C57956-176C-46B9-B7BF-5EB5FD392A1C}" destId="{C614B299-6453-461D-A047-205FE5936CD0}" srcOrd="14" destOrd="0" presId="urn:microsoft.com/office/officeart/2005/8/layout/default"/>
    <dgm:cxn modelId="{9D61F57F-D279-45B0-9956-8EAD9B0FBC71}" type="presParOf" srcId="{C7C57956-176C-46B9-B7BF-5EB5FD392A1C}" destId="{392C5BA8-2A7F-4AF1-86EE-465D7A5EAEAB}" srcOrd="15" destOrd="0" presId="urn:microsoft.com/office/officeart/2005/8/layout/default"/>
    <dgm:cxn modelId="{E144A82A-9524-497B-9277-51DEC64A0D04}" type="presParOf" srcId="{C7C57956-176C-46B9-B7BF-5EB5FD392A1C}" destId="{40D9BDC1-E74C-49FA-ABE8-C772E5A4EFBC}" srcOrd="16" destOrd="0" presId="urn:microsoft.com/office/officeart/2005/8/layout/default"/>
    <dgm:cxn modelId="{39F8E80F-858E-4AE9-A1DC-EE844B7EAE6A}" type="presParOf" srcId="{C7C57956-176C-46B9-B7BF-5EB5FD392A1C}" destId="{24275A0C-2C64-4962-BF2F-2F18F45ED356}" srcOrd="17" destOrd="0" presId="urn:microsoft.com/office/officeart/2005/8/layout/default"/>
    <dgm:cxn modelId="{23259A1D-1FF4-4E3C-B8D6-BF1D8404556D}" type="presParOf" srcId="{C7C57956-176C-46B9-B7BF-5EB5FD392A1C}" destId="{D94C3C11-5A6C-431C-8512-7A3B7A5F61CB}" srcOrd="18" destOrd="0" presId="urn:microsoft.com/office/officeart/2005/8/layout/default"/>
    <dgm:cxn modelId="{3DFC217F-C63B-46CA-81C0-84DAA0D0CECB}" type="presParOf" srcId="{C7C57956-176C-46B9-B7BF-5EB5FD392A1C}" destId="{E3156033-C4D9-4272-9F6B-2F6DDF7C5A8B}" srcOrd="19" destOrd="0" presId="urn:microsoft.com/office/officeart/2005/8/layout/default"/>
    <dgm:cxn modelId="{CFEF0A02-B426-4333-9648-7D714C928630}" type="presParOf" srcId="{C7C57956-176C-46B9-B7BF-5EB5FD392A1C}" destId="{5D7202E6-D5DE-4A1B-BEFC-CC1BF596D660}" srcOrd="20" destOrd="0" presId="urn:microsoft.com/office/officeart/2005/8/layout/default"/>
    <dgm:cxn modelId="{4BBAABBF-67A8-4495-9BD6-E49DFE5DA44E}" type="presParOf" srcId="{C7C57956-176C-46B9-B7BF-5EB5FD392A1C}" destId="{590390FF-8414-4418-8A25-3FFA326D0193}" srcOrd="21" destOrd="0" presId="urn:microsoft.com/office/officeart/2005/8/layout/default"/>
    <dgm:cxn modelId="{A08EE760-9D2F-4212-8444-A749D34CB947}" type="presParOf" srcId="{C7C57956-176C-46B9-B7BF-5EB5FD392A1C}" destId="{CD0715A5-E247-4687-AC17-4E90E660FA58}" srcOrd="22" destOrd="0" presId="urn:microsoft.com/office/officeart/2005/8/layout/default"/>
    <dgm:cxn modelId="{488BF1DE-27BA-415E-9084-DEABFE0CD943}" type="presParOf" srcId="{C7C57956-176C-46B9-B7BF-5EB5FD392A1C}" destId="{5E56B9C3-A4B5-4114-9927-DD8E8437EDDD}" srcOrd="23" destOrd="0" presId="urn:microsoft.com/office/officeart/2005/8/layout/default"/>
    <dgm:cxn modelId="{13259FC2-8D6F-4831-BED0-17F700C4BEC1}" type="presParOf" srcId="{C7C57956-176C-46B9-B7BF-5EB5FD392A1C}" destId="{94B944F5-FB71-4324-9074-D9EDF893AC52}" srcOrd="24" destOrd="0" presId="urn:microsoft.com/office/officeart/2005/8/layout/default"/>
    <dgm:cxn modelId="{773F8416-11D2-41CA-8409-351C6AA82915}" type="presParOf" srcId="{C7C57956-176C-46B9-B7BF-5EB5FD392A1C}" destId="{2B783B7B-CB90-4A07-950C-6AC61B5E4FEA}" srcOrd="25" destOrd="0" presId="urn:microsoft.com/office/officeart/2005/8/layout/default"/>
    <dgm:cxn modelId="{88D73454-A36C-454E-B4E7-0751F05B5E95}" type="presParOf" srcId="{C7C57956-176C-46B9-B7BF-5EB5FD392A1C}" destId="{DE1CA7BA-522D-4AB6-8FC0-A17B8B3D9E8F}" srcOrd="26" destOrd="0" presId="urn:microsoft.com/office/officeart/2005/8/layout/default"/>
    <dgm:cxn modelId="{9A605815-1895-4ED7-90D2-2F72877AA729}" type="presParOf" srcId="{C7C57956-176C-46B9-B7BF-5EB5FD392A1C}" destId="{BAC7E34B-EE41-44F3-BFE1-BD9A4C67DB49}" srcOrd="27" destOrd="0" presId="urn:microsoft.com/office/officeart/2005/8/layout/default"/>
    <dgm:cxn modelId="{7A44508E-018A-4A50-BE59-9BC207BF4C8A}" type="presParOf" srcId="{C7C57956-176C-46B9-B7BF-5EB5FD392A1C}" destId="{FE232CCB-6035-492A-B12C-9B752F9259D4}" srcOrd="28" destOrd="0" presId="urn:microsoft.com/office/officeart/2005/8/layout/default"/>
    <dgm:cxn modelId="{BB9B8811-0D8E-4092-8788-5618355C82DB}" type="presParOf" srcId="{C7C57956-176C-46B9-B7BF-5EB5FD392A1C}" destId="{C582AD67-E224-4E6D-9AA1-88075FA8B604}" srcOrd="29" destOrd="0" presId="urn:microsoft.com/office/officeart/2005/8/layout/default"/>
    <dgm:cxn modelId="{50DEA8D7-A463-4068-8903-E111310AC574}" type="presParOf" srcId="{C7C57956-176C-46B9-B7BF-5EB5FD392A1C}" destId="{8DF0BF6E-11FC-42FF-A11E-9042DC2B0C4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 dirty="0"/>
            <a:t>Fastest growing occupations by employment (2019-2024)</a:t>
          </a:r>
          <a:endParaRPr lang="en-GB" dirty="0"/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/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/>
        </a:p>
      </dgm:t>
    </dgm:pt>
    <dgm:pt modelId="{ADE30B92-3883-4D5C-A11C-DCA3B16AAB45}">
      <dgm:prSet phldrT="[Text]"/>
      <dgm:spPr/>
      <dgm:t>
        <a:bodyPr/>
        <a:lstStyle/>
        <a:p>
          <a:r>
            <a:rPr lang="en-US" dirty="0"/>
            <a:t>Computer System and Equipment Installers and Servicers (including installing computer equipment in drones, robots, etc.)</a:t>
          </a:r>
          <a:endParaRPr lang="en-GB" dirty="0"/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/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/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 dirty="0"/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/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/>
        </a:p>
      </dgm:t>
    </dgm:pt>
    <dgm:pt modelId="{0ED9251E-57B0-4985-8325-CB591DC71BF6}">
      <dgm:prSet phldrT="[Text]"/>
      <dgm:spPr/>
      <dgm:t>
        <a:bodyPr/>
        <a:lstStyle/>
        <a:p>
          <a:r>
            <a:rPr lang="en-US"/>
            <a:t>Programmers and Software Development Professionals</a:t>
          </a:r>
          <a:endParaRPr lang="en-GB" dirty="0"/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/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/>
        </a:p>
      </dgm:t>
    </dgm:pt>
    <dgm:pt modelId="{0E59CFE4-576C-4C97-AF2F-3A41C2D6F9F4}">
      <dgm:prSet/>
      <dgm:spPr/>
      <dgm:t>
        <a:bodyPr/>
        <a:lstStyle/>
        <a:p>
          <a:r>
            <a:rPr lang="en-GB" dirty="0"/>
            <a:t>Skills shortages and gaps</a:t>
          </a:r>
        </a:p>
      </dgm:t>
    </dgm:pt>
    <dgm:pt modelId="{F983EA5A-DB73-4515-896B-1671CFE81EBB}" type="parTrans" cxnId="{FE3BE67F-4BB2-470D-B55E-E6E5EB3A5942}">
      <dgm:prSet/>
      <dgm:spPr/>
      <dgm:t>
        <a:bodyPr/>
        <a:lstStyle/>
        <a:p>
          <a:endParaRPr lang="en-GB"/>
        </a:p>
      </dgm:t>
    </dgm:pt>
    <dgm:pt modelId="{974E0C05-25D8-45C1-A3D5-B6D75E362A34}" type="sibTrans" cxnId="{FE3BE67F-4BB2-470D-B55E-E6E5EB3A5942}">
      <dgm:prSet/>
      <dgm:spPr/>
      <dgm:t>
        <a:bodyPr/>
        <a:lstStyle/>
        <a:p>
          <a:endParaRPr lang="en-GB"/>
        </a:p>
      </dgm:t>
    </dgm:pt>
    <dgm:pt modelId="{2FC84C03-0D9A-430E-8124-A508EB1549A5}">
      <dgm:prSet/>
      <dgm:spPr/>
      <dgm:t>
        <a:bodyPr/>
        <a:lstStyle/>
        <a:p>
          <a:r>
            <a:rPr lang="en-GB" dirty="0"/>
            <a:t>Artificial Intelligence skills – both for developers and users</a:t>
          </a:r>
        </a:p>
      </dgm:t>
    </dgm:pt>
    <dgm:pt modelId="{186773F6-4A74-40A9-82B8-4E6347CDEE91}" type="parTrans" cxnId="{C7D47D82-3260-4563-8E55-BA7B216EE10C}">
      <dgm:prSet/>
      <dgm:spPr/>
      <dgm:t>
        <a:bodyPr/>
        <a:lstStyle/>
        <a:p>
          <a:endParaRPr lang="en-GB"/>
        </a:p>
      </dgm:t>
    </dgm:pt>
    <dgm:pt modelId="{688334DC-DCC6-40D2-9C5C-08565C63B4A1}" type="sibTrans" cxnId="{C7D47D82-3260-4563-8E55-BA7B216EE10C}">
      <dgm:prSet/>
      <dgm:spPr/>
      <dgm:t>
        <a:bodyPr/>
        <a:lstStyle/>
        <a:p>
          <a:endParaRPr lang="en-GB"/>
        </a:p>
      </dgm:t>
    </dgm:pt>
    <dgm:pt modelId="{23183799-359D-4AC0-AA80-D303D355CCF1}">
      <dgm:prSet/>
      <dgm:spPr/>
      <dgm:t>
        <a:bodyPr/>
        <a:lstStyle/>
        <a:p>
          <a:r>
            <a:rPr lang="en-GB"/>
            <a:t>Cybersecurity – stricter requirements on digital security require more people with cybersecurity skills</a:t>
          </a:r>
        </a:p>
      </dgm:t>
    </dgm:pt>
    <dgm:pt modelId="{7CD4AD87-D8EC-43E1-A790-C53F8EA41F38}" type="parTrans" cxnId="{A24AC312-6C29-4043-AAB7-EC0FA697B150}">
      <dgm:prSet/>
      <dgm:spPr/>
      <dgm:t>
        <a:bodyPr/>
        <a:lstStyle/>
        <a:p>
          <a:endParaRPr lang="en-GB"/>
        </a:p>
      </dgm:t>
    </dgm:pt>
    <dgm:pt modelId="{7C541F25-91E4-44E4-98D7-02D057D01003}" type="sibTrans" cxnId="{A24AC312-6C29-4043-AAB7-EC0FA697B150}">
      <dgm:prSet/>
      <dgm:spPr/>
      <dgm:t>
        <a:bodyPr/>
        <a:lstStyle/>
        <a:p>
          <a:endParaRPr lang="en-GB"/>
        </a:p>
      </dgm:t>
    </dgm:pt>
    <dgm:pt modelId="{ADE426CC-7849-44AE-B268-D5F3042E43BD}">
      <dgm:prSet/>
      <dgm:spPr/>
      <dgm:t>
        <a:bodyPr/>
        <a:lstStyle/>
        <a:p>
          <a:r>
            <a:rPr lang="en-GB" b="0"/>
            <a:t>GCSE / A Level Options</a:t>
          </a:r>
        </a:p>
      </dgm:t>
    </dgm:pt>
    <dgm:pt modelId="{8BDFB22A-482A-4660-85DD-69AC9D28C015}" type="parTrans" cxnId="{686ACFDF-8B73-4A85-9DEA-4F0AE45627CB}">
      <dgm:prSet/>
      <dgm:spPr/>
      <dgm:t>
        <a:bodyPr/>
        <a:lstStyle/>
        <a:p>
          <a:endParaRPr lang="en-GB"/>
        </a:p>
      </dgm:t>
    </dgm:pt>
    <dgm:pt modelId="{9892B51B-87FB-44DA-8E8B-56E2230DDB93}" type="sibTrans" cxnId="{686ACFDF-8B73-4A85-9DEA-4F0AE45627CB}">
      <dgm:prSet/>
      <dgm:spPr/>
      <dgm:t>
        <a:bodyPr/>
        <a:lstStyle/>
        <a:p>
          <a:endParaRPr lang="en-GB"/>
        </a:p>
      </dgm:t>
    </dgm:pt>
    <dgm:pt modelId="{8F120D32-2F37-46FE-940E-590B6AB998E1}">
      <dgm:prSet/>
      <dgm:spPr/>
      <dgm:t>
        <a:bodyPr/>
        <a:lstStyle/>
        <a:p>
          <a:r>
            <a:rPr lang="en-GB" b="0"/>
            <a:t>Computing and IT, Physics, Maths, Design technology</a:t>
          </a:r>
          <a:endParaRPr lang="en-US" b="0"/>
        </a:p>
      </dgm:t>
    </dgm:pt>
    <dgm:pt modelId="{7279B6C3-9CCB-4FA8-9F2F-56510ABE0D1E}" type="parTrans" cxnId="{86C61A0E-FC61-42E2-9134-3BC68DC7ADA5}">
      <dgm:prSet/>
      <dgm:spPr/>
      <dgm:t>
        <a:bodyPr/>
        <a:lstStyle/>
        <a:p>
          <a:endParaRPr lang="en-GB"/>
        </a:p>
      </dgm:t>
    </dgm:pt>
    <dgm:pt modelId="{7A8EC4A6-E1C6-4F98-B6E6-87CFD87D11C0}" type="sibTrans" cxnId="{86C61A0E-FC61-42E2-9134-3BC68DC7ADA5}">
      <dgm:prSet/>
      <dgm:spPr/>
      <dgm:t>
        <a:bodyPr/>
        <a:lstStyle/>
        <a:p>
          <a:endParaRPr lang="en-GB"/>
        </a:p>
      </dgm:t>
    </dgm:pt>
    <dgm:pt modelId="{2FDAF60A-A9BD-4A91-8F75-C3E35FA94EC8}">
      <dgm:prSet/>
      <dgm:spPr/>
      <dgm:t>
        <a:bodyPr/>
        <a:lstStyle/>
        <a:p>
          <a:r>
            <a:rPr lang="en-US" b="0"/>
            <a:t>Art and Media studies – useful for digital marketing roles</a:t>
          </a:r>
        </a:p>
      </dgm:t>
    </dgm:pt>
    <dgm:pt modelId="{77A4AB48-B6E7-40CF-9901-FAF887BA141D}" type="parTrans" cxnId="{174C9809-CB68-4DFD-8F12-34F2D006A655}">
      <dgm:prSet/>
      <dgm:spPr/>
      <dgm:t>
        <a:bodyPr/>
        <a:lstStyle/>
        <a:p>
          <a:endParaRPr lang="en-GB"/>
        </a:p>
      </dgm:t>
    </dgm:pt>
    <dgm:pt modelId="{F7AA96B3-7A9F-4F96-AA61-8533693E3A64}" type="sibTrans" cxnId="{174C9809-CB68-4DFD-8F12-34F2D006A655}">
      <dgm:prSet/>
      <dgm:spPr/>
      <dgm:t>
        <a:bodyPr/>
        <a:lstStyle/>
        <a:p>
          <a:endParaRPr lang="en-GB"/>
        </a:p>
      </dgm:t>
    </dgm:pt>
    <dgm:pt modelId="{D702C325-640B-445F-ABE0-8FBDD06472CB}">
      <dgm:prSet/>
      <dgm:spPr/>
      <dgm:t>
        <a:bodyPr/>
        <a:lstStyle/>
        <a:p>
          <a:r>
            <a:rPr lang="en-US" b="0" dirty="0"/>
            <a:t>More information is available at: </a:t>
          </a:r>
          <a:r>
            <a:rPr lang="en-US" b="0" dirty="0">
              <a:hlinkClick xmlns:r="http://schemas.openxmlformats.org/officeDocument/2006/relationships" r:id="rId1"/>
            </a:rPr>
            <a:t>UCAS</a:t>
          </a:r>
          <a:endParaRPr lang="en-US" b="0" dirty="0"/>
        </a:p>
      </dgm:t>
    </dgm:pt>
    <dgm:pt modelId="{608C5B98-234F-48E5-A958-313CAF722A67}" type="parTrans" cxnId="{EEE2A851-CBB3-41D5-90EC-32A2C1E88C70}">
      <dgm:prSet/>
      <dgm:spPr/>
      <dgm:t>
        <a:bodyPr/>
        <a:lstStyle/>
        <a:p>
          <a:endParaRPr lang="en-GB"/>
        </a:p>
      </dgm:t>
    </dgm:pt>
    <dgm:pt modelId="{AA4075DF-F3D7-4980-B2A6-1B28EDF41656}" type="sibTrans" cxnId="{EEE2A851-CBB3-41D5-90EC-32A2C1E88C70}">
      <dgm:prSet/>
      <dgm:spPr/>
      <dgm:t>
        <a:bodyPr/>
        <a:lstStyle/>
        <a:p>
          <a:endParaRPr lang="en-GB"/>
        </a:p>
      </dgm:t>
    </dgm:pt>
    <dgm:pt modelId="{6A50AD31-4E1F-4827-B5EB-509985D5DEF4}">
      <dgm:prSet/>
      <dgm:spPr/>
      <dgm:t>
        <a:bodyPr/>
        <a:lstStyle/>
        <a:p>
          <a:r>
            <a:rPr lang="en-GB" dirty="0"/>
            <a:t>IT User Support Technicians</a:t>
          </a:r>
        </a:p>
      </dgm:t>
    </dgm:pt>
    <dgm:pt modelId="{F958B5E0-E5D9-4793-98FC-0169D83777C5}" type="parTrans" cxnId="{3B65EB18-02DD-491F-921C-6C4982A21DA6}">
      <dgm:prSet/>
      <dgm:spPr/>
      <dgm:t>
        <a:bodyPr/>
        <a:lstStyle/>
        <a:p>
          <a:endParaRPr lang="en-GB"/>
        </a:p>
      </dgm:t>
    </dgm:pt>
    <dgm:pt modelId="{94C1BC52-8A10-4810-955B-2438E105F230}" type="sibTrans" cxnId="{3B65EB18-02DD-491F-921C-6C4982A21DA6}">
      <dgm:prSet/>
      <dgm:spPr/>
      <dgm:t>
        <a:bodyPr/>
        <a:lstStyle/>
        <a:p>
          <a:endParaRPr lang="en-GB"/>
        </a:p>
      </dgm:t>
    </dgm:pt>
    <dgm:pt modelId="{1E1EA2F6-6F17-4255-8791-A41AB089029C}">
      <dgm:prSet/>
      <dgm:spPr/>
      <dgm:t>
        <a:bodyPr/>
        <a:lstStyle/>
        <a:p>
          <a:r>
            <a:rPr lang="en-US" dirty="0"/>
            <a:t>Science, Engineering and Production Technicians (i.e.: applications of digital technology in engineering, manufacturing, and science)</a:t>
          </a:r>
          <a:endParaRPr lang="en-GB" dirty="0"/>
        </a:p>
      </dgm:t>
    </dgm:pt>
    <dgm:pt modelId="{53DEA88B-B6AA-4740-B8AA-92B59C20A58E}" type="parTrans" cxnId="{16D17E6C-A22D-49FA-A9E9-F9D4A1139104}">
      <dgm:prSet/>
      <dgm:spPr/>
      <dgm:t>
        <a:bodyPr/>
        <a:lstStyle/>
        <a:p>
          <a:endParaRPr lang="en-GB"/>
        </a:p>
      </dgm:t>
    </dgm:pt>
    <dgm:pt modelId="{6778B6AF-848B-4F7F-AAB6-CCCF0FA53D17}" type="sibTrans" cxnId="{16D17E6C-A22D-49FA-A9E9-F9D4A1139104}">
      <dgm:prSet/>
      <dgm:spPr/>
      <dgm:t>
        <a:bodyPr/>
        <a:lstStyle/>
        <a:p>
          <a:endParaRPr lang="en-GB"/>
        </a:p>
      </dgm:t>
    </dgm:pt>
    <dgm:pt modelId="{536D4C5F-428D-4077-82B6-B8ADFC96D0C3}">
      <dgm:prSet/>
      <dgm:spPr/>
      <dgm:t>
        <a:bodyPr/>
        <a:lstStyle/>
        <a:p>
          <a:r>
            <a:rPr lang="en-GB" dirty="0"/>
            <a:t>Data Analysts</a:t>
          </a:r>
        </a:p>
      </dgm:t>
    </dgm:pt>
    <dgm:pt modelId="{4693C590-D763-45E4-BCF6-2ECED8B9A1B6}" type="parTrans" cxnId="{67994FA0-FD5E-4F58-8432-5269010E231D}">
      <dgm:prSet/>
      <dgm:spPr/>
      <dgm:t>
        <a:bodyPr/>
        <a:lstStyle/>
        <a:p>
          <a:endParaRPr lang="en-GB"/>
        </a:p>
      </dgm:t>
    </dgm:pt>
    <dgm:pt modelId="{0F704B7E-B70F-4D65-BB78-D6FC3F614D58}" type="sibTrans" cxnId="{67994FA0-FD5E-4F58-8432-5269010E231D}">
      <dgm:prSet/>
      <dgm:spPr/>
      <dgm:t>
        <a:bodyPr/>
        <a:lstStyle/>
        <a:p>
          <a:endParaRPr lang="en-GB"/>
        </a:p>
      </dgm:t>
    </dgm:pt>
    <dgm:pt modelId="{DCF7F7C4-F44F-4301-A940-EF69201185B8}">
      <dgm:prSet/>
      <dgm:spPr/>
      <dgm:t>
        <a:bodyPr/>
        <a:lstStyle/>
        <a:p>
          <a:r>
            <a:rPr lang="en-US"/>
            <a:t>IT Business Analysts, Architects and Systems Designers</a:t>
          </a:r>
          <a:endParaRPr lang="en-GB"/>
        </a:p>
      </dgm:t>
    </dgm:pt>
    <dgm:pt modelId="{4ABE1D97-622F-4CA7-9A1B-ED1404BD72AF}" type="parTrans" cxnId="{A04949FE-4FBB-407F-B385-4312606C5205}">
      <dgm:prSet/>
      <dgm:spPr/>
      <dgm:t>
        <a:bodyPr/>
        <a:lstStyle/>
        <a:p>
          <a:endParaRPr lang="en-GB"/>
        </a:p>
      </dgm:t>
    </dgm:pt>
    <dgm:pt modelId="{A023888B-1790-4539-96C1-AA52F63393DE}" type="sibTrans" cxnId="{A04949FE-4FBB-407F-B385-4312606C5205}">
      <dgm:prSet/>
      <dgm:spPr/>
      <dgm:t>
        <a:bodyPr/>
        <a:lstStyle/>
        <a:p>
          <a:endParaRPr lang="en-GB"/>
        </a:p>
      </dgm:t>
    </dgm:pt>
    <dgm:pt modelId="{9E141FF5-4238-4B99-85C2-566166867529}">
      <dgm:prSet/>
      <dgm:spPr/>
      <dgm:t>
        <a:bodyPr/>
        <a:lstStyle/>
        <a:p>
          <a:r>
            <a:rPr lang="en-GB"/>
            <a:t>IT User Support Technicians</a:t>
          </a:r>
        </a:p>
      </dgm:t>
    </dgm:pt>
    <dgm:pt modelId="{52D5708D-9C2A-4654-9B89-A1F540673AB1}" type="parTrans" cxnId="{01320988-3CD0-4A10-9DBB-D8B3C0DA2463}">
      <dgm:prSet/>
      <dgm:spPr/>
      <dgm:t>
        <a:bodyPr/>
        <a:lstStyle/>
        <a:p>
          <a:endParaRPr lang="en-GB"/>
        </a:p>
      </dgm:t>
    </dgm:pt>
    <dgm:pt modelId="{557A22D4-286A-4016-AC47-294FB13458A7}" type="sibTrans" cxnId="{01320988-3CD0-4A10-9DBB-D8B3C0DA2463}">
      <dgm:prSet/>
      <dgm:spPr/>
      <dgm:t>
        <a:bodyPr/>
        <a:lstStyle/>
        <a:p>
          <a:endParaRPr lang="en-GB"/>
        </a:p>
      </dgm:t>
    </dgm:pt>
    <dgm:pt modelId="{4CE4A4BD-38C2-41E4-BD0D-1A0E3CCEA3B2}">
      <dgm:prSet/>
      <dgm:spPr/>
      <dgm:t>
        <a:bodyPr/>
        <a:lstStyle/>
        <a:p>
          <a:r>
            <a:rPr lang="en-GB" dirty="0"/>
            <a:t>IT Network Professionals</a:t>
          </a:r>
        </a:p>
      </dgm:t>
    </dgm:pt>
    <dgm:pt modelId="{3B0BCD44-ABAF-4B3A-A1DE-73A29C520687}" type="parTrans" cxnId="{05F092A0-2D9D-4D20-BA2A-8FDC7D41CF7A}">
      <dgm:prSet/>
      <dgm:spPr/>
      <dgm:t>
        <a:bodyPr/>
        <a:lstStyle/>
        <a:p>
          <a:endParaRPr lang="en-GB"/>
        </a:p>
      </dgm:t>
    </dgm:pt>
    <dgm:pt modelId="{33C77424-02AD-43C9-8A50-EE8B7D21CA2B}" type="sibTrans" cxnId="{05F092A0-2D9D-4D20-BA2A-8FDC7D41CF7A}">
      <dgm:prSet/>
      <dgm:spPr/>
      <dgm:t>
        <a:bodyPr/>
        <a:lstStyle/>
        <a:p>
          <a:endParaRPr lang="en-GB"/>
        </a:p>
      </dgm:t>
    </dgm:pt>
    <dgm:pt modelId="{CE1654F9-4B7B-461D-9E64-1F2C5B7C2D82}">
      <dgm:prSet/>
      <dgm:spPr/>
      <dgm:t>
        <a:bodyPr/>
        <a:lstStyle/>
        <a:p>
          <a:r>
            <a:rPr lang="en-US"/>
            <a:t>Science, Engineering and Production Technicians</a:t>
          </a:r>
          <a:endParaRPr lang="en-GB" dirty="0"/>
        </a:p>
      </dgm:t>
    </dgm:pt>
    <dgm:pt modelId="{9736363D-1A24-4D80-A692-F34FDAE23AF7}" type="parTrans" cxnId="{7FE82456-2F7E-49F5-BC8F-9DDF01D6DBED}">
      <dgm:prSet/>
      <dgm:spPr/>
      <dgm:t>
        <a:bodyPr/>
        <a:lstStyle/>
        <a:p>
          <a:endParaRPr lang="en-GB"/>
        </a:p>
      </dgm:t>
    </dgm:pt>
    <dgm:pt modelId="{7CF287F7-87E8-4CCB-B743-0706DB85A04D}" type="sibTrans" cxnId="{7FE82456-2F7E-49F5-BC8F-9DDF01D6DBED}">
      <dgm:prSet/>
      <dgm:spPr/>
      <dgm:t>
        <a:bodyPr/>
        <a:lstStyle/>
        <a:p>
          <a:endParaRPr lang="en-GB"/>
        </a:p>
      </dgm:t>
    </dgm:pt>
    <dgm:pt modelId="{9CB34352-4F76-4581-9859-451AEADDDF34}">
      <dgm:prSet/>
      <dgm:spPr/>
      <dgm:t>
        <a:bodyPr/>
        <a:lstStyle/>
        <a:p>
          <a:r>
            <a:rPr lang="en-GB" dirty="0"/>
            <a:t>Customer service and business skills – ability to support users and think about commercial applications of software</a:t>
          </a:r>
        </a:p>
      </dgm:t>
    </dgm:pt>
    <dgm:pt modelId="{8A51C772-2D50-465B-892A-06C57559066A}" type="parTrans" cxnId="{291A0108-4A28-4923-82C0-6D58ADB91108}">
      <dgm:prSet/>
      <dgm:spPr/>
      <dgm:t>
        <a:bodyPr/>
        <a:lstStyle/>
        <a:p>
          <a:endParaRPr lang="en-GB"/>
        </a:p>
      </dgm:t>
    </dgm:pt>
    <dgm:pt modelId="{B36460E0-6F45-4142-94EE-6B5D8AF82B56}" type="sibTrans" cxnId="{291A0108-4A28-4923-82C0-6D58ADB91108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6F7355EA-5556-4ED8-94D6-76F2B6493212}" type="pres">
      <dgm:prSet presAssocID="{0E59CFE4-576C-4C97-AF2F-3A41C2D6F9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EF0693-A268-4DE6-8341-50EEEA1F7DE6}" type="pres">
      <dgm:prSet presAssocID="{0E59CFE4-576C-4C97-AF2F-3A41C2D6F9F4}" presName="childText" presStyleLbl="revTx" presStyleIdx="2" presStyleCnt="4">
        <dgm:presLayoutVars>
          <dgm:bulletEnabled val="1"/>
        </dgm:presLayoutVars>
      </dgm:prSet>
      <dgm:spPr/>
    </dgm:pt>
    <dgm:pt modelId="{053822BD-42B7-4875-96ED-CD5F34775769}" type="pres">
      <dgm:prSet presAssocID="{ADE426CC-7849-44AE-B268-D5F3042E43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2341F3-BC70-4615-9A30-5C9A23E5A342}" type="pres">
      <dgm:prSet presAssocID="{ADE426CC-7849-44AE-B268-D5F3042E43B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2889006-E961-4702-BA6F-A9CBB0917CDB}" type="presOf" srcId="{8F120D32-2F37-46FE-940E-590B6AB998E1}" destId="{A12341F3-BC70-4615-9A30-5C9A23E5A342}" srcOrd="0" destOrd="0" presId="urn:microsoft.com/office/officeart/2005/8/layout/vList2"/>
    <dgm:cxn modelId="{291A0108-4A28-4923-82C0-6D58ADB91108}" srcId="{0E59CFE4-576C-4C97-AF2F-3A41C2D6F9F4}" destId="{9CB34352-4F76-4581-9859-451AEADDDF34}" srcOrd="1" destOrd="0" parTransId="{8A51C772-2D50-465B-892A-06C57559066A}" sibTransId="{B36460E0-6F45-4142-94EE-6B5D8AF82B56}"/>
    <dgm:cxn modelId="{174C9809-CB68-4DFD-8F12-34F2D006A655}" srcId="{ADE426CC-7849-44AE-B268-D5F3042E43BD}" destId="{2FDAF60A-A9BD-4A91-8F75-C3E35FA94EC8}" srcOrd="1" destOrd="0" parTransId="{77A4AB48-B6E7-40CF-9901-FAF887BA141D}" sibTransId="{F7AA96B3-7A9F-4F96-AA61-8533693E3A64}"/>
    <dgm:cxn modelId="{86C61A0E-FC61-42E2-9134-3BC68DC7ADA5}" srcId="{ADE426CC-7849-44AE-B268-D5F3042E43BD}" destId="{8F120D32-2F37-46FE-940E-590B6AB998E1}" srcOrd="0" destOrd="0" parTransId="{7279B6C3-9CCB-4FA8-9F2F-56510ABE0D1E}" sibTransId="{7A8EC4A6-E1C6-4F98-B6E6-87CFD87D11C0}"/>
    <dgm:cxn modelId="{72B0630F-3F71-4AED-8F30-F17522C35A0E}" type="presOf" srcId="{9E141FF5-4238-4B99-85C2-566166867529}" destId="{1574E3BB-A0E0-40B6-A37F-F1273E2A5B8E}" srcOrd="0" destOrd="2" presId="urn:microsoft.com/office/officeart/2005/8/layout/vList2"/>
    <dgm:cxn modelId="{1F7B680F-E476-456D-9ADC-CE97A3C36F91}" type="presOf" srcId="{A53AF016-0CAC-4516-8B48-A73248354453}" destId="{EB8AB89E-68B2-4865-B075-D859271E805E}" srcOrd="0" destOrd="0" presId="urn:microsoft.com/office/officeart/2005/8/layout/vList2"/>
    <dgm:cxn modelId="{A24AC312-6C29-4043-AAB7-EC0FA697B150}" srcId="{0E59CFE4-576C-4C97-AF2F-3A41C2D6F9F4}" destId="{23183799-359D-4AC0-AA80-D303D355CCF1}" srcOrd="2" destOrd="0" parTransId="{7CD4AD87-D8EC-43E1-A790-C53F8EA41F38}" sibTransId="{7C541F25-91E4-44E4-98D7-02D057D01003}"/>
    <dgm:cxn modelId="{704D8915-7017-47B4-8122-7BC6C6F8A992}" type="presOf" srcId="{23183799-359D-4AC0-AA80-D303D355CCF1}" destId="{2FEF0693-A268-4DE6-8341-50EEEA1F7DE6}" srcOrd="0" destOrd="2" presId="urn:microsoft.com/office/officeart/2005/8/layout/vList2"/>
    <dgm:cxn modelId="{360FB217-EBA0-4656-86AD-59634A1E47C7}" type="presOf" srcId="{2FC84C03-0D9A-430E-8124-A508EB1549A5}" destId="{2FEF0693-A268-4DE6-8341-50EEEA1F7DE6}" srcOrd="0" destOrd="0" presId="urn:microsoft.com/office/officeart/2005/8/layout/vList2"/>
    <dgm:cxn modelId="{3B65EB18-02DD-491F-921C-6C4982A21DA6}" srcId="{A684B38F-58CE-470E-A420-ABB0DC955F66}" destId="{6A50AD31-4E1F-4827-B5EB-509985D5DEF4}" srcOrd="1" destOrd="0" parTransId="{F958B5E0-E5D9-4793-98FC-0169D83777C5}" sibTransId="{94C1BC52-8A10-4810-955B-2438E105F230}"/>
    <dgm:cxn modelId="{97BC9F3F-7955-4D58-888C-E68C26470069}" type="presOf" srcId="{0ED9251E-57B0-4985-8325-CB591DC71BF6}" destId="{1574E3BB-A0E0-40B6-A37F-F1273E2A5B8E}" srcOrd="0" destOrd="0" presId="urn:microsoft.com/office/officeart/2005/8/layout/vList2"/>
    <dgm:cxn modelId="{DDFA2540-CE94-40A8-84FD-474A8FA6451A}" type="presOf" srcId="{DCF7F7C4-F44F-4301-A940-EF69201185B8}" destId="{1574E3BB-A0E0-40B6-A37F-F1273E2A5B8E}" srcOrd="0" destOrd="1" presId="urn:microsoft.com/office/officeart/2005/8/layout/vList2"/>
    <dgm:cxn modelId="{18518F41-8FC9-42D1-AADC-727FB9EDED31}" type="presOf" srcId="{4CE4A4BD-38C2-41E4-BD0D-1A0E3CCEA3B2}" destId="{1574E3BB-A0E0-40B6-A37F-F1273E2A5B8E}" srcOrd="0" destOrd="3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16D17E6C-A22D-49FA-A9E9-F9D4A1139104}" srcId="{A684B38F-58CE-470E-A420-ABB0DC955F66}" destId="{1E1EA2F6-6F17-4255-8791-A41AB089029C}" srcOrd="2" destOrd="0" parTransId="{53DEA88B-B6AA-4740-B8AA-92B59C20A58E}" sibTransId="{6778B6AF-848B-4F7F-AAB6-CCCF0FA53D17}"/>
    <dgm:cxn modelId="{EEE2A851-CBB3-41D5-90EC-32A2C1E88C70}" srcId="{ADE426CC-7849-44AE-B268-D5F3042E43BD}" destId="{D702C325-640B-445F-ABE0-8FBDD06472CB}" srcOrd="2" destOrd="0" parTransId="{608C5B98-234F-48E5-A958-313CAF722A67}" sibTransId="{AA4075DF-F3D7-4980-B2A6-1B28EDF41656}"/>
    <dgm:cxn modelId="{EF9FF551-DFAB-4C30-BCBA-F094062DDBD0}" type="presOf" srcId="{2FDAF60A-A9BD-4A91-8F75-C3E35FA94EC8}" destId="{A12341F3-BC70-4615-9A30-5C9A23E5A342}" srcOrd="0" destOrd="1" presId="urn:microsoft.com/office/officeart/2005/8/layout/vList2"/>
    <dgm:cxn modelId="{7FE82456-2F7E-49F5-BC8F-9DDF01D6DBED}" srcId="{A53AF016-0CAC-4516-8B48-A73248354453}" destId="{CE1654F9-4B7B-461D-9E64-1F2C5B7C2D82}" srcOrd="4" destOrd="0" parTransId="{9736363D-1A24-4D80-A692-F34FDAE23AF7}" sibTransId="{7CF287F7-87E8-4CCB-B743-0706DB85A04D}"/>
    <dgm:cxn modelId="{90960F78-50DB-45FA-9D92-A858521BA98E}" type="presOf" srcId="{D702C325-640B-445F-ABE0-8FBDD06472CB}" destId="{A12341F3-BC70-4615-9A30-5C9A23E5A342}" srcOrd="0" destOrd="2" presId="urn:microsoft.com/office/officeart/2005/8/layout/vList2"/>
    <dgm:cxn modelId="{449D947B-0355-4809-8A36-30296A110ACC}" type="presOf" srcId="{ADE426CC-7849-44AE-B268-D5F3042E43BD}" destId="{053822BD-42B7-4875-96ED-CD5F34775769}" srcOrd="0" destOrd="0" presId="urn:microsoft.com/office/officeart/2005/8/layout/vList2"/>
    <dgm:cxn modelId="{7CD5FB7E-C432-4A2C-A2D6-B8B3FD9F22EA}" type="presOf" srcId="{6A50AD31-4E1F-4827-B5EB-509985D5DEF4}" destId="{211137F3-524D-4062-A86F-B569D190A71F}" srcOrd="0" destOrd="1" presId="urn:microsoft.com/office/officeart/2005/8/layout/vList2"/>
    <dgm:cxn modelId="{FE3BE67F-4BB2-470D-B55E-E6E5EB3A5942}" srcId="{F560F530-E2DC-4089-9AEC-E21DD1B98D3D}" destId="{0E59CFE4-576C-4C97-AF2F-3A41C2D6F9F4}" srcOrd="2" destOrd="0" parTransId="{F983EA5A-DB73-4515-896B-1671CFE81EBB}" sibTransId="{974E0C05-25D8-45C1-A3D5-B6D75E362A34}"/>
    <dgm:cxn modelId="{E7450481-33EE-45C2-AA64-2283247410CA}" type="presOf" srcId="{CE1654F9-4B7B-461D-9E64-1F2C5B7C2D82}" destId="{1574E3BB-A0E0-40B6-A37F-F1273E2A5B8E}" srcOrd="0" destOrd="4" presId="urn:microsoft.com/office/officeart/2005/8/layout/vList2"/>
    <dgm:cxn modelId="{C7D47D82-3260-4563-8E55-BA7B216EE10C}" srcId="{0E59CFE4-576C-4C97-AF2F-3A41C2D6F9F4}" destId="{2FC84C03-0D9A-430E-8124-A508EB1549A5}" srcOrd="0" destOrd="0" parTransId="{186773F6-4A74-40A9-82B8-4E6347CDEE91}" sibTransId="{688334DC-DCC6-40D2-9C5C-08565C63B4A1}"/>
    <dgm:cxn modelId="{464E6485-2562-4EAE-A08A-5F32A62B94B2}" type="presOf" srcId="{1E1EA2F6-6F17-4255-8791-A41AB089029C}" destId="{211137F3-524D-4062-A86F-B569D190A71F}" srcOrd="0" destOrd="2" presId="urn:microsoft.com/office/officeart/2005/8/layout/vList2"/>
    <dgm:cxn modelId="{01320988-3CD0-4A10-9DBB-D8B3C0DA2463}" srcId="{A53AF016-0CAC-4516-8B48-A73248354453}" destId="{9E141FF5-4238-4B99-85C2-566166867529}" srcOrd="2" destOrd="0" parTransId="{52D5708D-9C2A-4654-9B89-A1F540673AB1}" sibTransId="{557A22D4-286A-4016-AC47-294FB13458A7}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67994FA0-FD5E-4F58-8432-5269010E231D}" srcId="{A684B38F-58CE-470E-A420-ABB0DC955F66}" destId="{536D4C5F-428D-4077-82B6-B8ADFC96D0C3}" srcOrd="3" destOrd="0" parTransId="{4693C590-D763-45E4-BCF6-2ECED8B9A1B6}" sibTransId="{0F704B7E-B70F-4D65-BB78-D6FC3F614D58}"/>
    <dgm:cxn modelId="{05F092A0-2D9D-4D20-BA2A-8FDC7D41CF7A}" srcId="{A53AF016-0CAC-4516-8B48-A73248354453}" destId="{4CE4A4BD-38C2-41E4-BD0D-1A0E3CCEA3B2}" srcOrd="3" destOrd="0" parTransId="{3B0BCD44-ABAF-4B3A-A1DE-73A29C520687}" sibTransId="{33C77424-02AD-43C9-8A50-EE8B7D21CA2B}"/>
    <dgm:cxn modelId="{EFEA48B8-174F-4B46-994E-CDFB29E1231B}" type="presOf" srcId="{A684B38F-58CE-470E-A420-ABB0DC955F66}" destId="{728A8C90-E899-435B-B272-E9F879702050}" srcOrd="0" destOrd="0" presId="urn:microsoft.com/office/officeart/2005/8/layout/vList2"/>
    <dgm:cxn modelId="{5ADC69BA-E856-4F44-8866-65CE70457221}" type="presOf" srcId="{ADE30B92-3883-4D5C-A11C-DCA3B16AAB45}" destId="{211137F3-524D-4062-A86F-B569D190A71F}" srcOrd="0" destOrd="0" presId="urn:microsoft.com/office/officeart/2005/8/layout/vList2"/>
    <dgm:cxn modelId="{6F5168BB-40B0-41B6-9681-3B742B48562D}" type="presOf" srcId="{536D4C5F-428D-4077-82B6-B8ADFC96D0C3}" destId="{211137F3-524D-4062-A86F-B569D190A71F}" srcOrd="0" destOrd="3" presId="urn:microsoft.com/office/officeart/2005/8/layout/vList2"/>
    <dgm:cxn modelId="{DD4B1FBC-4C37-4E06-B356-F1A7AF25F17F}" type="presOf" srcId="{9CB34352-4F76-4581-9859-451AEADDDF34}" destId="{2FEF0693-A268-4DE6-8341-50EEEA1F7DE6}" srcOrd="0" destOrd="1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686ACFDF-8B73-4A85-9DEA-4F0AE45627CB}" srcId="{F560F530-E2DC-4089-9AEC-E21DD1B98D3D}" destId="{ADE426CC-7849-44AE-B268-D5F3042E43BD}" srcOrd="3" destOrd="0" parTransId="{8BDFB22A-482A-4660-85DD-69AC9D28C015}" sibTransId="{9892B51B-87FB-44DA-8E8B-56E2230DDB93}"/>
    <dgm:cxn modelId="{50472BE4-731D-4CE5-A353-45976492DC10}" type="presOf" srcId="{0E59CFE4-576C-4C97-AF2F-3A41C2D6F9F4}" destId="{6F7355EA-5556-4ED8-94D6-76F2B6493212}" srcOrd="0" destOrd="0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A04949FE-4FBB-407F-B385-4312606C5205}" srcId="{A53AF016-0CAC-4516-8B48-A73248354453}" destId="{DCF7F7C4-F44F-4301-A940-EF69201185B8}" srcOrd="1" destOrd="0" parTransId="{4ABE1D97-622F-4CA7-9A1B-ED1404BD72AF}" sibTransId="{A023888B-1790-4539-96C1-AA52F63393DE}"/>
    <dgm:cxn modelId="{AE6A3FB0-8424-4C94-BE67-1E4BF439BF36}" type="presParOf" srcId="{FD956D34-9250-49D2-B7C2-CE8EF02885DD}" destId="{728A8C90-E899-435B-B272-E9F879702050}" srcOrd="0" destOrd="0" presId="urn:microsoft.com/office/officeart/2005/8/layout/vList2"/>
    <dgm:cxn modelId="{802457EE-BB63-4DF3-919E-80A5036C5CE0}" type="presParOf" srcId="{FD956D34-9250-49D2-B7C2-CE8EF02885DD}" destId="{211137F3-524D-4062-A86F-B569D190A71F}" srcOrd="1" destOrd="0" presId="urn:microsoft.com/office/officeart/2005/8/layout/vList2"/>
    <dgm:cxn modelId="{4631A1A7-4A88-4EC8-8EDE-2246256989B5}" type="presParOf" srcId="{FD956D34-9250-49D2-B7C2-CE8EF02885DD}" destId="{EB8AB89E-68B2-4865-B075-D859271E805E}" srcOrd="2" destOrd="0" presId="urn:microsoft.com/office/officeart/2005/8/layout/vList2"/>
    <dgm:cxn modelId="{157BEFA5-B9B5-4054-B60D-A5706EDAF8EA}" type="presParOf" srcId="{FD956D34-9250-49D2-B7C2-CE8EF02885DD}" destId="{1574E3BB-A0E0-40B6-A37F-F1273E2A5B8E}" srcOrd="3" destOrd="0" presId="urn:microsoft.com/office/officeart/2005/8/layout/vList2"/>
    <dgm:cxn modelId="{B3262D9A-4B0F-4C86-A38E-302EFBEA4F7D}" type="presParOf" srcId="{FD956D34-9250-49D2-B7C2-CE8EF02885DD}" destId="{6F7355EA-5556-4ED8-94D6-76F2B6493212}" srcOrd="4" destOrd="0" presId="urn:microsoft.com/office/officeart/2005/8/layout/vList2"/>
    <dgm:cxn modelId="{A929FE95-D66E-4A01-9A84-D937D727BE7E}" type="presParOf" srcId="{FD956D34-9250-49D2-B7C2-CE8EF02885DD}" destId="{2FEF0693-A268-4DE6-8341-50EEEA1F7DE6}" srcOrd="5" destOrd="0" presId="urn:microsoft.com/office/officeart/2005/8/layout/vList2"/>
    <dgm:cxn modelId="{5ED512FA-C499-4FA9-95AB-7EA3E1948D3E}" type="presParOf" srcId="{FD956D34-9250-49D2-B7C2-CE8EF02885DD}" destId="{053822BD-42B7-4875-96ED-CD5F34775769}" srcOrd="6" destOrd="0" presId="urn:microsoft.com/office/officeart/2005/8/layout/vList2"/>
    <dgm:cxn modelId="{527E5E1C-670A-4B60-A840-2BBB8225512A}" type="presParOf" srcId="{FD956D34-9250-49D2-B7C2-CE8EF02885DD}" destId="{A12341F3-BC70-4615-9A30-5C9A23E5A3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F66607-920F-43F7-81EC-3D31AEB3BB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22A7E-B200-449A-82BD-DADD6F7CBB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The largest employer in the county &amp; the UK! With over 350 different careers, and adding 1,350 jobs from 2019-2024.</a:t>
          </a:r>
          <a:endParaRPr lang="en-US" sz="2000" dirty="0"/>
        </a:p>
      </dgm:t>
    </dgm:pt>
    <dgm:pt modelId="{0AD02A93-5D76-4F1E-BD87-B819C06F0DC0}" type="parTrans" cxnId="{D762BA18-99E6-44B2-BEDD-3F57FAE1E24C}">
      <dgm:prSet/>
      <dgm:spPr/>
      <dgm:t>
        <a:bodyPr/>
        <a:lstStyle/>
        <a:p>
          <a:endParaRPr lang="en-US" sz="2000"/>
        </a:p>
      </dgm:t>
    </dgm:pt>
    <dgm:pt modelId="{FF9DE5C1-1347-454D-BEBD-EEB3CE50EC51}" type="sibTrans" cxnId="{D762BA18-99E6-44B2-BEDD-3F57FAE1E24C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8BAE2D6-F922-49C8-8B3A-F2A5F6A343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BUT with acute recruitment and retention difficulties.</a:t>
          </a:r>
          <a:endParaRPr lang="en-US" sz="2000"/>
        </a:p>
      </dgm:t>
    </dgm:pt>
    <dgm:pt modelId="{F5C6E251-CA3F-4436-97B3-2CEDC8D8F64B}" type="parTrans" cxnId="{52B81940-0875-4A50-B2E8-43AFA881C7D2}">
      <dgm:prSet/>
      <dgm:spPr/>
      <dgm:t>
        <a:bodyPr/>
        <a:lstStyle/>
        <a:p>
          <a:endParaRPr lang="en-US" sz="2000"/>
        </a:p>
      </dgm:t>
    </dgm:pt>
    <dgm:pt modelId="{CE8BF7C9-AA41-4C8A-8BC1-3C0A7CE1EE2F}" type="sibTrans" cxnId="{52B81940-0875-4A50-B2E8-43AFA881C7D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7B6735CB-E6DB-4AD9-93D1-112FB1BE5A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Good provision for clinical roles, the sector needs to attract more people into jobs in non-clinical roles. </a:t>
          </a:r>
          <a:endParaRPr lang="en-US" sz="2000" dirty="0"/>
        </a:p>
      </dgm:t>
    </dgm:pt>
    <dgm:pt modelId="{FC791DBF-6C01-4569-980B-3501FF65FE95}" type="parTrans" cxnId="{D564B2CD-0BFB-4770-895E-68A18C55336C}">
      <dgm:prSet/>
      <dgm:spPr/>
      <dgm:t>
        <a:bodyPr/>
        <a:lstStyle/>
        <a:p>
          <a:endParaRPr lang="en-US" sz="2000"/>
        </a:p>
      </dgm:t>
    </dgm:pt>
    <dgm:pt modelId="{C8900497-69DE-4C7E-AAE2-118CAD44D8C9}" type="sibTrans" cxnId="{D564B2CD-0BFB-4770-895E-68A18C55336C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652A9755-C762-42F4-B527-2ADC3794E4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It needs to upskill the existing workforce especially in digital skills. </a:t>
          </a:r>
          <a:endParaRPr lang="en-US" sz="2000" dirty="0"/>
        </a:p>
      </dgm:t>
    </dgm:pt>
    <dgm:pt modelId="{887F0A58-D249-43EF-9F00-584D93B2A670}" type="parTrans" cxnId="{70633882-F177-442F-AB11-EE8FD12E1AD5}">
      <dgm:prSet/>
      <dgm:spPr/>
      <dgm:t>
        <a:bodyPr/>
        <a:lstStyle/>
        <a:p>
          <a:endParaRPr lang="en-US" sz="2000"/>
        </a:p>
      </dgm:t>
    </dgm:pt>
    <dgm:pt modelId="{2FA32C17-1668-42E0-98C8-FE4735646EAC}" type="sibTrans" cxnId="{70633882-F177-442F-AB11-EE8FD12E1AD5}">
      <dgm:prSet/>
      <dgm:spPr/>
      <dgm:t>
        <a:bodyPr/>
        <a:lstStyle/>
        <a:p>
          <a:endParaRPr lang="en-US" sz="2000"/>
        </a:p>
      </dgm:t>
    </dgm:pt>
    <dgm:pt modelId="{07B9F3D9-453A-467D-9941-A6F84596FA81}" type="pres">
      <dgm:prSet presAssocID="{DEF66607-920F-43F7-81EC-3D31AEB3BBAC}" presName="root" presStyleCnt="0">
        <dgm:presLayoutVars>
          <dgm:dir/>
          <dgm:resizeHandles val="exact"/>
        </dgm:presLayoutVars>
      </dgm:prSet>
      <dgm:spPr/>
    </dgm:pt>
    <dgm:pt modelId="{86AAE852-0A39-4BAC-AF0C-7106DE16904A}" type="pres">
      <dgm:prSet presAssocID="{DEF66607-920F-43F7-81EC-3D31AEB3BBAC}" presName="container" presStyleCnt="0">
        <dgm:presLayoutVars>
          <dgm:dir/>
          <dgm:resizeHandles val="exact"/>
        </dgm:presLayoutVars>
      </dgm:prSet>
      <dgm:spPr/>
    </dgm:pt>
    <dgm:pt modelId="{983651B7-1BE3-4F18-9C6E-291B04C303B1}" type="pres">
      <dgm:prSet presAssocID="{BA922A7E-B200-449A-82BD-DADD6F7CBBF8}" presName="compNode" presStyleCnt="0"/>
      <dgm:spPr/>
    </dgm:pt>
    <dgm:pt modelId="{C64A4C72-3EAB-4553-B304-184CDF448330}" type="pres">
      <dgm:prSet presAssocID="{BA922A7E-B200-449A-82BD-DADD6F7CBBF8}" presName="iconBgRect" presStyleLbl="bgShp" presStyleIdx="0" presStyleCnt="4"/>
      <dgm:spPr/>
    </dgm:pt>
    <dgm:pt modelId="{AFE5265F-34BE-4A10-95AB-8F7B3C260B75}" type="pres">
      <dgm:prSet presAssocID="{BA922A7E-B200-449A-82BD-DADD6F7CBB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3742069-D1BD-4EAC-94E3-58CBAD913189}" type="pres">
      <dgm:prSet presAssocID="{BA922A7E-B200-449A-82BD-DADD6F7CBBF8}" presName="spaceRect" presStyleCnt="0"/>
      <dgm:spPr/>
    </dgm:pt>
    <dgm:pt modelId="{65A83797-22C3-4870-A583-DAECC2478070}" type="pres">
      <dgm:prSet presAssocID="{BA922A7E-B200-449A-82BD-DADD6F7CBBF8}" presName="textRect" presStyleLbl="revTx" presStyleIdx="0" presStyleCnt="4">
        <dgm:presLayoutVars>
          <dgm:chMax val="1"/>
          <dgm:chPref val="1"/>
        </dgm:presLayoutVars>
      </dgm:prSet>
      <dgm:spPr/>
    </dgm:pt>
    <dgm:pt modelId="{11D1F387-FF58-45B9-AE84-ABCC4C0CD720}" type="pres">
      <dgm:prSet presAssocID="{FF9DE5C1-1347-454D-BEBD-EEB3CE50EC51}" presName="sibTrans" presStyleLbl="sibTrans2D1" presStyleIdx="0" presStyleCnt="0"/>
      <dgm:spPr/>
    </dgm:pt>
    <dgm:pt modelId="{E254EEB1-8729-4A29-97C4-FABDF274C047}" type="pres">
      <dgm:prSet presAssocID="{28BAE2D6-F922-49C8-8B3A-F2A5F6A343A2}" presName="compNode" presStyleCnt="0"/>
      <dgm:spPr/>
    </dgm:pt>
    <dgm:pt modelId="{E007B5AA-9195-4C96-A497-8F518B25A040}" type="pres">
      <dgm:prSet presAssocID="{28BAE2D6-F922-49C8-8B3A-F2A5F6A343A2}" presName="iconBgRect" presStyleLbl="bgShp" presStyleIdx="1" presStyleCnt="4"/>
      <dgm:spPr/>
    </dgm:pt>
    <dgm:pt modelId="{80CFAAEB-FD37-4C77-9EF7-BC76B3C295AB}" type="pres">
      <dgm:prSet presAssocID="{28BAE2D6-F922-49C8-8B3A-F2A5F6A343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4F38719-7CFA-4632-9B3E-7A951F6B91F6}" type="pres">
      <dgm:prSet presAssocID="{28BAE2D6-F922-49C8-8B3A-F2A5F6A343A2}" presName="spaceRect" presStyleCnt="0"/>
      <dgm:spPr/>
    </dgm:pt>
    <dgm:pt modelId="{97642FD1-5C93-4533-8D3B-59F5AF989537}" type="pres">
      <dgm:prSet presAssocID="{28BAE2D6-F922-49C8-8B3A-F2A5F6A343A2}" presName="textRect" presStyleLbl="revTx" presStyleIdx="1" presStyleCnt="4">
        <dgm:presLayoutVars>
          <dgm:chMax val="1"/>
          <dgm:chPref val="1"/>
        </dgm:presLayoutVars>
      </dgm:prSet>
      <dgm:spPr/>
    </dgm:pt>
    <dgm:pt modelId="{39337D05-A0AB-4401-8329-E7BBB23387E7}" type="pres">
      <dgm:prSet presAssocID="{CE8BF7C9-AA41-4C8A-8BC1-3C0A7CE1EE2F}" presName="sibTrans" presStyleLbl="sibTrans2D1" presStyleIdx="0" presStyleCnt="0"/>
      <dgm:spPr/>
    </dgm:pt>
    <dgm:pt modelId="{0B4A116D-5ABF-44D8-973A-4114683A299E}" type="pres">
      <dgm:prSet presAssocID="{7B6735CB-E6DB-4AD9-93D1-112FB1BE5A6B}" presName="compNode" presStyleCnt="0"/>
      <dgm:spPr/>
    </dgm:pt>
    <dgm:pt modelId="{8E5BC8D7-B814-4361-8D80-D8A90CA43D89}" type="pres">
      <dgm:prSet presAssocID="{7B6735CB-E6DB-4AD9-93D1-112FB1BE5A6B}" presName="iconBgRect" presStyleLbl="bgShp" presStyleIdx="2" presStyleCnt="4"/>
      <dgm:spPr/>
    </dgm:pt>
    <dgm:pt modelId="{F813DF2A-A67C-47B8-9090-4C494F3A62BC}" type="pres">
      <dgm:prSet presAssocID="{7B6735CB-E6DB-4AD9-93D1-112FB1BE5A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9380D85-BB99-4E9A-A9D9-FC725683B110}" type="pres">
      <dgm:prSet presAssocID="{7B6735CB-E6DB-4AD9-93D1-112FB1BE5A6B}" presName="spaceRect" presStyleCnt="0"/>
      <dgm:spPr/>
    </dgm:pt>
    <dgm:pt modelId="{B3E2D440-F4D2-4FD3-96DC-3E138E2EF0CD}" type="pres">
      <dgm:prSet presAssocID="{7B6735CB-E6DB-4AD9-93D1-112FB1BE5A6B}" presName="textRect" presStyleLbl="revTx" presStyleIdx="2" presStyleCnt="4">
        <dgm:presLayoutVars>
          <dgm:chMax val="1"/>
          <dgm:chPref val="1"/>
        </dgm:presLayoutVars>
      </dgm:prSet>
      <dgm:spPr/>
    </dgm:pt>
    <dgm:pt modelId="{3536554C-81AF-4459-9065-0D01F594757C}" type="pres">
      <dgm:prSet presAssocID="{C8900497-69DE-4C7E-AAE2-118CAD44D8C9}" presName="sibTrans" presStyleLbl="sibTrans2D1" presStyleIdx="0" presStyleCnt="0"/>
      <dgm:spPr/>
    </dgm:pt>
    <dgm:pt modelId="{C39A851C-6C71-4A27-AB88-53AED50B9C9F}" type="pres">
      <dgm:prSet presAssocID="{652A9755-C762-42F4-B527-2ADC3794E4BF}" presName="compNode" presStyleCnt="0"/>
      <dgm:spPr/>
    </dgm:pt>
    <dgm:pt modelId="{7A0FABB4-0FF0-4D74-8C52-22B830F84209}" type="pres">
      <dgm:prSet presAssocID="{652A9755-C762-42F4-B527-2ADC3794E4BF}" presName="iconBgRect" presStyleLbl="bgShp" presStyleIdx="3" presStyleCnt="4"/>
      <dgm:spPr/>
    </dgm:pt>
    <dgm:pt modelId="{213627E2-6D34-4FEB-8C36-B85AAB1260C2}" type="pres">
      <dgm:prSet presAssocID="{652A9755-C762-42F4-B527-2ADC3794E4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53CB418-2387-49C5-BD27-FA356E10CCF3}" type="pres">
      <dgm:prSet presAssocID="{652A9755-C762-42F4-B527-2ADC3794E4BF}" presName="spaceRect" presStyleCnt="0"/>
      <dgm:spPr/>
    </dgm:pt>
    <dgm:pt modelId="{CBC171C1-D453-4007-9854-FCD26DB3AFDC}" type="pres">
      <dgm:prSet presAssocID="{652A9755-C762-42F4-B527-2ADC3794E4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7EE0C-5FB1-4B5A-8477-8C7F7A31B72E}" type="presOf" srcId="{7B6735CB-E6DB-4AD9-93D1-112FB1BE5A6B}" destId="{B3E2D440-F4D2-4FD3-96DC-3E138E2EF0CD}" srcOrd="0" destOrd="0" presId="urn:microsoft.com/office/officeart/2018/2/layout/IconCircleList"/>
    <dgm:cxn modelId="{D762BA18-99E6-44B2-BEDD-3F57FAE1E24C}" srcId="{DEF66607-920F-43F7-81EC-3D31AEB3BBAC}" destId="{BA922A7E-B200-449A-82BD-DADD6F7CBBF8}" srcOrd="0" destOrd="0" parTransId="{0AD02A93-5D76-4F1E-BD87-B819C06F0DC0}" sibTransId="{FF9DE5C1-1347-454D-BEBD-EEB3CE50EC51}"/>
    <dgm:cxn modelId="{52B81940-0875-4A50-B2E8-43AFA881C7D2}" srcId="{DEF66607-920F-43F7-81EC-3D31AEB3BBAC}" destId="{28BAE2D6-F922-49C8-8B3A-F2A5F6A343A2}" srcOrd="1" destOrd="0" parTransId="{F5C6E251-CA3F-4436-97B3-2CEDC8D8F64B}" sibTransId="{CE8BF7C9-AA41-4C8A-8BC1-3C0A7CE1EE2F}"/>
    <dgm:cxn modelId="{B96E784A-0509-4AA5-AA6F-90E4C292E8DF}" type="presOf" srcId="{28BAE2D6-F922-49C8-8B3A-F2A5F6A343A2}" destId="{97642FD1-5C93-4533-8D3B-59F5AF989537}" srcOrd="0" destOrd="0" presId="urn:microsoft.com/office/officeart/2018/2/layout/IconCircleList"/>
    <dgm:cxn modelId="{74B51673-22F6-4AF9-874E-2FD5649221E2}" type="presOf" srcId="{FF9DE5C1-1347-454D-BEBD-EEB3CE50EC51}" destId="{11D1F387-FF58-45B9-AE84-ABCC4C0CD720}" srcOrd="0" destOrd="0" presId="urn:microsoft.com/office/officeart/2018/2/layout/IconCircleList"/>
    <dgm:cxn modelId="{70633882-F177-442F-AB11-EE8FD12E1AD5}" srcId="{DEF66607-920F-43F7-81EC-3D31AEB3BBAC}" destId="{652A9755-C762-42F4-B527-2ADC3794E4BF}" srcOrd="3" destOrd="0" parTransId="{887F0A58-D249-43EF-9F00-584D93B2A670}" sibTransId="{2FA32C17-1668-42E0-98C8-FE4735646EAC}"/>
    <dgm:cxn modelId="{2313668D-AC2E-4D9E-876E-0F48E176C56E}" type="presOf" srcId="{BA922A7E-B200-449A-82BD-DADD6F7CBBF8}" destId="{65A83797-22C3-4870-A583-DAECC2478070}" srcOrd="0" destOrd="0" presId="urn:microsoft.com/office/officeart/2018/2/layout/IconCircleList"/>
    <dgm:cxn modelId="{572359CA-E976-46BF-A8AA-98B69C02CCFA}" type="presOf" srcId="{CE8BF7C9-AA41-4C8A-8BC1-3C0A7CE1EE2F}" destId="{39337D05-A0AB-4401-8329-E7BBB23387E7}" srcOrd="0" destOrd="0" presId="urn:microsoft.com/office/officeart/2018/2/layout/IconCircleList"/>
    <dgm:cxn modelId="{D564B2CD-0BFB-4770-895E-68A18C55336C}" srcId="{DEF66607-920F-43F7-81EC-3D31AEB3BBAC}" destId="{7B6735CB-E6DB-4AD9-93D1-112FB1BE5A6B}" srcOrd="2" destOrd="0" parTransId="{FC791DBF-6C01-4569-980B-3501FF65FE95}" sibTransId="{C8900497-69DE-4C7E-AAE2-118CAD44D8C9}"/>
    <dgm:cxn modelId="{65A892CE-D7D3-461B-BC4E-642ABDA3CA01}" type="presOf" srcId="{652A9755-C762-42F4-B527-2ADC3794E4BF}" destId="{CBC171C1-D453-4007-9854-FCD26DB3AFDC}" srcOrd="0" destOrd="0" presId="urn:microsoft.com/office/officeart/2018/2/layout/IconCircleList"/>
    <dgm:cxn modelId="{13FC94D7-EC5C-4E0A-A2B6-53FE12134F9C}" type="presOf" srcId="{C8900497-69DE-4C7E-AAE2-118CAD44D8C9}" destId="{3536554C-81AF-4459-9065-0D01F594757C}" srcOrd="0" destOrd="0" presId="urn:microsoft.com/office/officeart/2018/2/layout/IconCircleList"/>
    <dgm:cxn modelId="{CE4CBEF2-4F9B-4314-9504-C343DF45139D}" type="presOf" srcId="{DEF66607-920F-43F7-81EC-3D31AEB3BBAC}" destId="{07B9F3D9-453A-467D-9941-A6F84596FA81}" srcOrd="0" destOrd="0" presId="urn:microsoft.com/office/officeart/2018/2/layout/IconCircleList"/>
    <dgm:cxn modelId="{702ED750-B941-48D2-8682-40B1D20A1364}" type="presParOf" srcId="{07B9F3D9-453A-467D-9941-A6F84596FA81}" destId="{86AAE852-0A39-4BAC-AF0C-7106DE16904A}" srcOrd="0" destOrd="0" presId="urn:microsoft.com/office/officeart/2018/2/layout/IconCircleList"/>
    <dgm:cxn modelId="{0B2F7396-9C65-4E47-B9D2-413701D32841}" type="presParOf" srcId="{86AAE852-0A39-4BAC-AF0C-7106DE16904A}" destId="{983651B7-1BE3-4F18-9C6E-291B04C303B1}" srcOrd="0" destOrd="0" presId="urn:microsoft.com/office/officeart/2018/2/layout/IconCircleList"/>
    <dgm:cxn modelId="{27740DE3-B62B-4A7B-80E4-B1A2529E2F89}" type="presParOf" srcId="{983651B7-1BE3-4F18-9C6E-291B04C303B1}" destId="{C64A4C72-3EAB-4553-B304-184CDF448330}" srcOrd="0" destOrd="0" presId="urn:microsoft.com/office/officeart/2018/2/layout/IconCircleList"/>
    <dgm:cxn modelId="{436B3722-CC03-4AC0-9446-F71BD390CC05}" type="presParOf" srcId="{983651B7-1BE3-4F18-9C6E-291B04C303B1}" destId="{AFE5265F-34BE-4A10-95AB-8F7B3C260B75}" srcOrd="1" destOrd="0" presId="urn:microsoft.com/office/officeart/2018/2/layout/IconCircleList"/>
    <dgm:cxn modelId="{7D378222-6339-47C1-9CE2-6A3A19BEAFA0}" type="presParOf" srcId="{983651B7-1BE3-4F18-9C6E-291B04C303B1}" destId="{03742069-D1BD-4EAC-94E3-58CBAD913189}" srcOrd="2" destOrd="0" presId="urn:microsoft.com/office/officeart/2018/2/layout/IconCircleList"/>
    <dgm:cxn modelId="{951F0B2C-9281-4E43-A224-41420F1219F9}" type="presParOf" srcId="{983651B7-1BE3-4F18-9C6E-291B04C303B1}" destId="{65A83797-22C3-4870-A583-DAECC2478070}" srcOrd="3" destOrd="0" presId="urn:microsoft.com/office/officeart/2018/2/layout/IconCircleList"/>
    <dgm:cxn modelId="{84B9CC7A-C847-4A26-B857-EF0FB5663EE1}" type="presParOf" srcId="{86AAE852-0A39-4BAC-AF0C-7106DE16904A}" destId="{11D1F387-FF58-45B9-AE84-ABCC4C0CD720}" srcOrd="1" destOrd="0" presId="urn:microsoft.com/office/officeart/2018/2/layout/IconCircleList"/>
    <dgm:cxn modelId="{292DECFA-89B3-4944-9A28-69F438AE50E8}" type="presParOf" srcId="{86AAE852-0A39-4BAC-AF0C-7106DE16904A}" destId="{E254EEB1-8729-4A29-97C4-FABDF274C047}" srcOrd="2" destOrd="0" presId="urn:microsoft.com/office/officeart/2018/2/layout/IconCircleList"/>
    <dgm:cxn modelId="{D3B96E9B-324A-4C0E-AFCA-26DD3370424E}" type="presParOf" srcId="{E254EEB1-8729-4A29-97C4-FABDF274C047}" destId="{E007B5AA-9195-4C96-A497-8F518B25A040}" srcOrd="0" destOrd="0" presId="urn:microsoft.com/office/officeart/2018/2/layout/IconCircleList"/>
    <dgm:cxn modelId="{5D33F23F-7907-44FC-A074-814414504D9A}" type="presParOf" srcId="{E254EEB1-8729-4A29-97C4-FABDF274C047}" destId="{80CFAAEB-FD37-4C77-9EF7-BC76B3C295AB}" srcOrd="1" destOrd="0" presId="urn:microsoft.com/office/officeart/2018/2/layout/IconCircleList"/>
    <dgm:cxn modelId="{6F21CB70-F5B8-4023-9192-0F58893978F8}" type="presParOf" srcId="{E254EEB1-8729-4A29-97C4-FABDF274C047}" destId="{D4F38719-7CFA-4632-9B3E-7A951F6B91F6}" srcOrd="2" destOrd="0" presId="urn:microsoft.com/office/officeart/2018/2/layout/IconCircleList"/>
    <dgm:cxn modelId="{7B031EC8-62C0-44EA-8B29-4DADFA5D69AD}" type="presParOf" srcId="{E254EEB1-8729-4A29-97C4-FABDF274C047}" destId="{97642FD1-5C93-4533-8D3B-59F5AF989537}" srcOrd="3" destOrd="0" presId="urn:microsoft.com/office/officeart/2018/2/layout/IconCircleList"/>
    <dgm:cxn modelId="{B3DDFB54-EB70-489B-84C8-52BDA486CCB4}" type="presParOf" srcId="{86AAE852-0A39-4BAC-AF0C-7106DE16904A}" destId="{39337D05-A0AB-4401-8329-E7BBB23387E7}" srcOrd="3" destOrd="0" presId="urn:microsoft.com/office/officeart/2018/2/layout/IconCircleList"/>
    <dgm:cxn modelId="{872A7EDD-2172-4E3D-8D33-118CF975459F}" type="presParOf" srcId="{86AAE852-0A39-4BAC-AF0C-7106DE16904A}" destId="{0B4A116D-5ABF-44D8-973A-4114683A299E}" srcOrd="4" destOrd="0" presId="urn:microsoft.com/office/officeart/2018/2/layout/IconCircleList"/>
    <dgm:cxn modelId="{D3027750-0AC5-41EC-A543-1487AD4C18A0}" type="presParOf" srcId="{0B4A116D-5ABF-44D8-973A-4114683A299E}" destId="{8E5BC8D7-B814-4361-8D80-D8A90CA43D89}" srcOrd="0" destOrd="0" presId="urn:microsoft.com/office/officeart/2018/2/layout/IconCircleList"/>
    <dgm:cxn modelId="{AC9CCA86-27EA-4B51-94C9-9626813E8E2F}" type="presParOf" srcId="{0B4A116D-5ABF-44D8-973A-4114683A299E}" destId="{F813DF2A-A67C-47B8-9090-4C494F3A62BC}" srcOrd="1" destOrd="0" presId="urn:microsoft.com/office/officeart/2018/2/layout/IconCircleList"/>
    <dgm:cxn modelId="{DC042AD5-54E6-498B-B7DC-A4EE516128B2}" type="presParOf" srcId="{0B4A116D-5ABF-44D8-973A-4114683A299E}" destId="{79380D85-BB99-4E9A-A9D9-FC725683B110}" srcOrd="2" destOrd="0" presId="urn:microsoft.com/office/officeart/2018/2/layout/IconCircleList"/>
    <dgm:cxn modelId="{A8EF172B-DE32-4D23-9BB5-90C574EF4BBA}" type="presParOf" srcId="{0B4A116D-5ABF-44D8-973A-4114683A299E}" destId="{B3E2D440-F4D2-4FD3-96DC-3E138E2EF0CD}" srcOrd="3" destOrd="0" presId="urn:microsoft.com/office/officeart/2018/2/layout/IconCircleList"/>
    <dgm:cxn modelId="{30300501-62AD-4782-A737-4E9C021DFF92}" type="presParOf" srcId="{86AAE852-0A39-4BAC-AF0C-7106DE16904A}" destId="{3536554C-81AF-4459-9065-0D01F594757C}" srcOrd="5" destOrd="0" presId="urn:microsoft.com/office/officeart/2018/2/layout/IconCircleList"/>
    <dgm:cxn modelId="{A1EA9664-1C9F-4953-9453-0C56224E1054}" type="presParOf" srcId="{86AAE852-0A39-4BAC-AF0C-7106DE16904A}" destId="{C39A851C-6C71-4A27-AB88-53AED50B9C9F}" srcOrd="6" destOrd="0" presId="urn:microsoft.com/office/officeart/2018/2/layout/IconCircleList"/>
    <dgm:cxn modelId="{830E1A0C-FBC6-4C5B-B662-9126CD7A7B9C}" type="presParOf" srcId="{C39A851C-6C71-4A27-AB88-53AED50B9C9F}" destId="{7A0FABB4-0FF0-4D74-8C52-22B830F84209}" srcOrd="0" destOrd="0" presId="urn:microsoft.com/office/officeart/2018/2/layout/IconCircleList"/>
    <dgm:cxn modelId="{A77C2953-1DF1-4929-8F57-09539FFE3E7C}" type="presParOf" srcId="{C39A851C-6C71-4A27-AB88-53AED50B9C9F}" destId="{213627E2-6D34-4FEB-8C36-B85AAB1260C2}" srcOrd="1" destOrd="0" presId="urn:microsoft.com/office/officeart/2018/2/layout/IconCircleList"/>
    <dgm:cxn modelId="{37A3BA41-8FEF-49D6-A0F8-3F29074A359F}" type="presParOf" srcId="{C39A851C-6C71-4A27-AB88-53AED50B9C9F}" destId="{153CB418-2387-49C5-BD27-FA356E10CCF3}" srcOrd="2" destOrd="0" presId="urn:microsoft.com/office/officeart/2018/2/layout/IconCircleList"/>
    <dgm:cxn modelId="{45289D1A-8C5E-45BA-ABC3-77A06D2F5D20}" type="presParOf" srcId="{C39A851C-6C71-4A27-AB88-53AED50B9C9F}" destId="{CBC171C1-D453-4007-9854-FCD26DB3AFD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 dirty="0">
              <a:latin typeface="+mn-lt"/>
            </a:rPr>
            <a:t>Fastest growing occupations by employment (2019-2024)</a:t>
          </a:r>
          <a:endParaRPr lang="en-GB" dirty="0">
            <a:latin typeface="+mn-l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 dirty="0">
              <a:latin typeface="+mn-lt"/>
            </a:rPr>
            <a:t>Nursing Assistants / Healthcare Assistants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 dirty="0">
              <a:latin typeface="+mn-l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US" dirty="0">
              <a:latin typeface="+mn-lt"/>
            </a:rPr>
            <a:t>Care Workers and Home Carers</a:t>
          </a:r>
          <a:endParaRPr lang="en-GB" dirty="0">
            <a:latin typeface="+mn-lt"/>
          </a:endParaRP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144A865-8364-4EEC-8407-87C830BA81EB}">
      <dgm:prSet/>
      <dgm:spPr/>
      <dgm:t>
        <a:bodyPr/>
        <a:lstStyle/>
        <a:p>
          <a:r>
            <a:rPr lang="en-GB">
              <a:latin typeface="+mn-lt"/>
            </a:rPr>
            <a:t>Skills shortages and gaps</a:t>
          </a:r>
        </a:p>
      </dgm:t>
    </dgm:pt>
    <dgm:pt modelId="{8BBB7B02-2C80-4350-B968-3710F4023E77}" type="parTrans" cxnId="{CB0B5D12-0138-4286-97E0-5B3DC383740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8F0E3BA-B8BC-4A63-88C9-1AA1EFD04A3C}" type="sibTrans" cxnId="{CB0B5D12-0138-4286-97E0-5B3DC383740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495C9DE-0A55-4F06-BF0A-61C63754FFE0}">
      <dgm:prSet/>
      <dgm:spPr/>
      <dgm:t>
        <a:bodyPr/>
        <a:lstStyle/>
        <a:p>
          <a:r>
            <a:rPr lang="en-GB" dirty="0">
              <a:latin typeface="+mn-lt"/>
            </a:rPr>
            <a:t>Only 39% adult social care workers in Buckinghamshire have a relevant qualification (Skills for Care, 2025)</a:t>
          </a:r>
        </a:p>
      </dgm:t>
    </dgm:pt>
    <dgm:pt modelId="{B2B12DA9-C026-47FD-B02D-9A521997553C}" type="parTrans" cxnId="{607CA8C4-1D6A-4D83-B1E3-DB3D02D1A04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C3832B2-ED09-4DB1-9DB8-67EB52C6E7C8}" type="sibTrans" cxnId="{607CA8C4-1D6A-4D83-B1E3-DB3D02D1A04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93F6B75-CC8B-4C9D-BA5B-47F11E5CB811}">
      <dgm:prSet/>
      <dgm:spPr/>
      <dgm:t>
        <a:bodyPr/>
        <a:lstStyle/>
        <a:p>
          <a:r>
            <a:rPr lang="en-GB" dirty="0">
              <a:latin typeface="+mn-lt"/>
            </a:rPr>
            <a:t>Reported lack of digital skills to support admin tasks across healthcare jobs – ICT GCSEs are increasingly important for this sector</a:t>
          </a:r>
        </a:p>
      </dgm:t>
    </dgm:pt>
    <dgm:pt modelId="{C0B7AA51-4F7E-4908-B12E-C074971B8C27}" type="parTrans" cxnId="{06D30335-C3FC-474C-8811-8D88A4C69E5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333ECF6-9A78-4DAC-9F61-4AFE3702FC72}" type="sibTrans" cxnId="{06D30335-C3FC-474C-8811-8D88A4C69E5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7797E49-3183-4BBB-8495-61ABC051DA77}">
      <dgm:prSet/>
      <dgm:spPr/>
      <dgm:t>
        <a:bodyPr/>
        <a:lstStyle/>
        <a:p>
          <a:r>
            <a:rPr lang="en-GB" b="0">
              <a:latin typeface="+mn-lt"/>
            </a:rPr>
            <a:t>GCSE / A Level Options</a:t>
          </a:r>
        </a:p>
      </dgm:t>
    </dgm:pt>
    <dgm:pt modelId="{DA4DDDA3-48D5-4D50-85A7-00E5E0D743E8}" type="parTrans" cxnId="{794748D5-F5B0-4453-982C-970F8A0C68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2DD6F41-B624-4A8F-A7E4-7F562E04A015}" type="sibTrans" cxnId="{794748D5-F5B0-4453-982C-970F8A0C68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9E39421-2A5C-4D3F-9F73-A172A42067E8}">
      <dgm:prSet/>
      <dgm:spPr/>
      <dgm:t>
        <a:bodyPr/>
        <a:lstStyle/>
        <a:p>
          <a:r>
            <a:rPr lang="en-US" b="0">
              <a:latin typeface="+mn-lt"/>
            </a:rPr>
            <a:t>English, Psychology, Sociology, Biology, Chemistry, Health and Social Care</a:t>
          </a:r>
        </a:p>
      </dgm:t>
    </dgm:pt>
    <dgm:pt modelId="{2A08266F-48D8-4E6E-95C9-FB306AAA2973}" type="parTrans" cxnId="{BF884A55-8870-49F9-A439-62A262CEB40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4187C40-A93D-43F2-A386-05B3AB701C64}" type="sibTrans" cxnId="{BF884A55-8870-49F9-A439-62A262CEB40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16B1667-0B0E-442D-83E4-3024D28923B7}">
      <dgm:prSet/>
      <dgm:spPr/>
      <dgm:t>
        <a:bodyPr/>
        <a:lstStyle/>
        <a:p>
          <a:r>
            <a:rPr lang="en-US" b="0" dirty="0">
              <a:latin typeface="+mn-lt"/>
            </a:rPr>
            <a:t>PE – useful for work in physical rehabilitation</a:t>
          </a:r>
        </a:p>
      </dgm:t>
    </dgm:pt>
    <dgm:pt modelId="{6A3A1252-40E8-45D6-8704-DAB3A45B09E3}" type="parTrans" cxnId="{0F1DCA46-955D-4995-9719-D4352030505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AD9242C-17D0-4DAB-B2DE-EAA6AEFCE40E}" type="sibTrans" cxnId="{0F1DCA46-955D-4995-9719-D4352030505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B4F6B50-035E-45E9-83C8-330C6D2F464E}">
      <dgm:prSet/>
      <dgm:spPr/>
      <dgm:t>
        <a:bodyPr/>
        <a:lstStyle/>
        <a:p>
          <a:r>
            <a:rPr lang="en-US" b="0" dirty="0">
              <a:latin typeface="+mn-lt"/>
            </a:rPr>
            <a:t>More information is available at: </a:t>
          </a:r>
          <a:r>
            <a:rPr lang="en-US" b="0" dirty="0">
              <a:latin typeface="+mn-lt"/>
              <a:hlinkClick xmlns:r="http://schemas.openxmlformats.org/officeDocument/2006/relationships" r:id="rId1"/>
            </a:rPr>
            <a:t>UCAS</a:t>
          </a:r>
          <a:endParaRPr lang="en-US" b="0" dirty="0">
            <a:latin typeface="+mn-lt"/>
          </a:endParaRPr>
        </a:p>
      </dgm:t>
    </dgm:pt>
    <dgm:pt modelId="{8625A964-ADAF-4AFD-A360-3205C6E3E7E9}" type="parTrans" cxnId="{43630924-7885-4832-8ED9-E5AB84358D4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A4748B6-C191-4731-A8DB-82C3B1DE93D1}" type="sibTrans" cxnId="{43630924-7885-4832-8ED9-E5AB84358D4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F27C3C3-5037-455D-AB7F-7B085DA5095A}">
      <dgm:prSet/>
      <dgm:spPr/>
      <dgm:t>
        <a:bodyPr/>
        <a:lstStyle/>
        <a:p>
          <a:r>
            <a:rPr lang="en-GB" dirty="0">
              <a:latin typeface="+mn-lt"/>
            </a:rPr>
            <a:t>Registered Nursing Professionals </a:t>
          </a:r>
        </a:p>
      </dgm:t>
    </dgm:pt>
    <dgm:pt modelId="{CF51E82C-968D-4A0E-8989-2F2FE5D08D24}" type="parTrans" cxnId="{00755E67-B50E-400E-8B2A-9A40A13805D1}">
      <dgm:prSet/>
      <dgm:spPr/>
      <dgm:t>
        <a:bodyPr/>
        <a:lstStyle/>
        <a:p>
          <a:endParaRPr lang="en-GB"/>
        </a:p>
      </dgm:t>
    </dgm:pt>
    <dgm:pt modelId="{7EADEAA3-DBCA-4D1B-BF10-D68C4974A367}" type="sibTrans" cxnId="{00755E67-B50E-400E-8B2A-9A40A13805D1}">
      <dgm:prSet/>
      <dgm:spPr/>
      <dgm:t>
        <a:bodyPr/>
        <a:lstStyle/>
        <a:p>
          <a:endParaRPr lang="en-GB"/>
        </a:p>
      </dgm:t>
    </dgm:pt>
    <dgm:pt modelId="{1852B81D-6501-44DA-91DE-EDD5DDDBFF95}">
      <dgm:prSet/>
      <dgm:spPr/>
      <dgm:t>
        <a:bodyPr/>
        <a:lstStyle/>
        <a:p>
          <a:r>
            <a:rPr lang="en-GB" dirty="0">
              <a:latin typeface="+mn-lt"/>
            </a:rPr>
            <a:t>Physiotherapists</a:t>
          </a:r>
        </a:p>
      </dgm:t>
    </dgm:pt>
    <dgm:pt modelId="{6EB02285-03DD-4EF7-86AC-F7EF5D307F8D}" type="parTrans" cxnId="{367C25F0-0088-48CF-BA2D-2F50631853FD}">
      <dgm:prSet/>
      <dgm:spPr/>
      <dgm:t>
        <a:bodyPr/>
        <a:lstStyle/>
        <a:p>
          <a:endParaRPr lang="en-GB"/>
        </a:p>
      </dgm:t>
    </dgm:pt>
    <dgm:pt modelId="{0FCC7D87-468B-4D77-8B1F-8899F11C306C}" type="sibTrans" cxnId="{367C25F0-0088-48CF-BA2D-2F50631853FD}">
      <dgm:prSet/>
      <dgm:spPr/>
      <dgm:t>
        <a:bodyPr/>
        <a:lstStyle/>
        <a:p>
          <a:endParaRPr lang="en-GB"/>
        </a:p>
      </dgm:t>
    </dgm:pt>
    <dgm:pt modelId="{0CE48FC6-6CA0-4615-B0B9-8C18EFD64FD9}">
      <dgm:prSet/>
      <dgm:spPr/>
      <dgm:t>
        <a:bodyPr/>
        <a:lstStyle/>
        <a:p>
          <a:r>
            <a:rPr lang="en-GB" dirty="0">
              <a:latin typeface="+mn-lt"/>
            </a:rPr>
            <a:t>Registered Nursing Professionals </a:t>
          </a:r>
        </a:p>
      </dgm:t>
    </dgm:pt>
    <dgm:pt modelId="{6723F2DD-A0CF-4E9D-AE22-DEC439495AF2}" type="parTrans" cxnId="{3DDFEA12-8E37-4258-8949-6EC00E0EB4C3}">
      <dgm:prSet/>
      <dgm:spPr/>
      <dgm:t>
        <a:bodyPr/>
        <a:lstStyle/>
        <a:p>
          <a:endParaRPr lang="en-GB"/>
        </a:p>
      </dgm:t>
    </dgm:pt>
    <dgm:pt modelId="{BE4F86B3-BC0A-4251-9752-FC730228C4F9}" type="sibTrans" cxnId="{3DDFEA12-8E37-4258-8949-6EC00E0EB4C3}">
      <dgm:prSet/>
      <dgm:spPr/>
      <dgm:t>
        <a:bodyPr/>
        <a:lstStyle/>
        <a:p>
          <a:endParaRPr lang="en-GB"/>
        </a:p>
      </dgm:t>
    </dgm:pt>
    <dgm:pt modelId="{AEF78138-AE65-46E8-816C-79621347C3F5}">
      <dgm:prSet/>
      <dgm:spPr/>
      <dgm:t>
        <a:bodyPr/>
        <a:lstStyle/>
        <a:p>
          <a:r>
            <a:rPr lang="en-GB" dirty="0">
              <a:latin typeface="+mn-lt"/>
            </a:rPr>
            <a:t>Social Workers</a:t>
          </a:r>
        </a:p>
      </dgm:t>
    </dgm:pt>
    <dgm:pt modelId="{6D625744-2265-4AD5-A2B5-BF021612B212}" type="parTrans" cxnId="{F9845F08-C004-4556-BF4D-420CD66E15CB}">
      <dgm:prSet/>
      <dgm:spPr/>
      <dgm:t>
        <a:bodyPr/>
        <a:lstStyle/>
        <a:p>
          <a:endParaRPr lang="en-GB"/>
        </a:p>
      </dgm:t>
    </dgm:pt>
    <dgm:pt modelId="{55BA0957-CC2B-4D99-999D-AA5B2D3B9275}" type="sibTrans" cxnId="{F9845F08-C004-4556-BF4D-420CD66E15CB}">
      <dgm:prSet/>
      <dgm:spPr/>
      <dgm:t>
        <a:bodyPr/>
        <a:lstStyle/>
        <a:p>
          <a:endParaRPr lang="en-GB"/>
        </a:p>
      </dgm:t>
    </dgm:pt>
    <dgm:pt modelId="{319741BF-BEBB-4855-856E-E68E7C8D9EBB}">
      <dgm:prSet/>
      <dgm:spPr/>
      <dgm:t>
        <a:bodyPr/>
        <a:lstStyle/>
        <a:p>
          <a:r>
            <a:rPr lang="en-GB" dirty="0">
              <a:latin typeface="+mn-lt"/>
            </a:rPr>
            <a:t>Health Care Practice Managers</a:t>
          </a:r>
        </a:p>
      </dgm:t>
    </dgm:pt>
    <dgm:pt modelId="{B954527C-3A34-4903-BC48-AE7DA4B581E6}" type="parTrans" cxnId="{332F812A-3556-4904-8179-4EF324AC7571}">
      <dgm:prSet/>
      <dgm:spPr/>
      <dgm:t>
        <a:bodyPr/>
        <a:lstStyle/>
        <a:p>
          <a:endParaRPr lang="en-GB"/>
        </a:p>
      </dgm:t>
    </dgm:pt>
    <dgm:pt modelId="{22A9AE6A-8F27-47A3-A839-35A6106C9E37}" type="sibTrans" cxnId="{332F812A-3556-4904-8179-4EF324AC7571}">
      <dgm:prSet/>
      <dgm:spPr/>
      <dgm:t>
        <a:bodyPr/>
        <a:lstStyle/>
        <a:p>
          <a:endParaRPr lang="en-GB"/>
        </a:p>
      </dgm:t>
    </dgm:pt>
    <dgm:pt modelId="{B165CB1C-70BF-4B9E-8BB3-ED9EE44C75E0}">
      <dgm:prSet/>
      <dgm:spPr/>
      <dgm:t>
        <a:bodyPr/>
        <a:lstStyle/>
        <a:p>
          <a:r>
            <a:rPr lang="en-US" dirty="0">
              <a:latin typeface="+mn-lt"/>
            </a:rPr>
            <a:t>Health Associate Professionals (specialised therapists, such as radiographers, surgical assistants etc.)</a:t>
          </a:r>
          <a:endParaRPr lang="en-GB" dirty="0">
            <a:latin typeface="+mn-lt"/>
          </a:endParaRPr>
        </a:p>
      </dgm:t>
    </dgm:pt>
    <dgm:pt modelId="{6958191B-667B-434C-ADB3-EB5F1F5B51B5}" type="parTrans" cxnId="{36BA65C3-561E-4F67-8FBD-3AE180289314}">
      <dgm:prSet/>
      <dgm:spPr/>
      <dgm:t>
        <a:bodyPr/>
        <a:lstStyle/>
        <a:p>
          <a:endParaRPr lang="en-GB"/>
        </a:p>
      </dgm:t>
    </dgm:pt>
    <dgm:pt modelId="{048CF825-9D70-4F89-9A55-EF88DD33E708}" type="sibTrans" cxnId="{36BA65C3-561E-4F67-8FBD-3AE180289314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931556C2-93A2-4B2C-9E33-98808CDE39E3}" type="pres">
      <dgm:prSet presAssocID="{1144A865-8364-4EEC-8407-87C830BA81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35617F-2AE2-45A0-A837-63B4F872F6E3}" type="pres">
      <dgm:prSet presAssocID="{1144A865-8364-4EEC-8407-87C830BA81EB}" presName="childText" presStyleLbl="revTx" presStyleIdx="2" presStyleCnt="4">
        <dgm:presLayoutVars>
          <dgm:bulletEnabled val="1"/>
        </dgm:presLayoutVars>
      </dgm:prSet>
      <dgm:spPr/>
    </dgm:pt>
    <dgm:pt modelId="{7453A3D8-06ED-4D63-BDD7-8EB30D40B409}" type="pres">
      <dgm:prSet presAssocID="{57797E49-3183-4BBB-8495-61ABC051DA7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B4BEC7E-7FCC-45B4-A62F-B5748089C60A}" type="pres">
      <dgm:prSet presAssocID="{57797E49-3183-4BBB-8495-61ABC051DA7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9845F08-C004-4556-BF4D-420CD66E15CB}" srcId="{A53AF016-0CAC-4516-8B48-A73248354453}" destId="{AEF78138-AE65-46E8-816C-79621347C3F5}" srcOrd="2" destOrd="0" parTransId="{6D625744-2265-4AD5-A2B5-BF021612B212}" sibTransId="{55BA0957-CC2B-4D99-999D-AA5B2D3B9275}"/>
    <dgm:cxn modelId="{C8342612-9CDD-463E-B239-788DA0B331B0}" type="presOf" srcId="{B165CB1C-70BF-4B9E-8BB3-ED9EE44C75E0}" destId="{1574E3BB-A0E0-40B6-A37F-F1273E2A5B8E}" srcOrd="0" destOrd="4" presId="urn:microsoft.com/office/officeart/2005/8/layout/vList2"/>
    <dgm:cxn modelId="{CB0B5D12-0138-4286-97E0-5B3DC3837403}" srcId="{F560F530-E2DC-4089-9AEC-E21DD1B98D3D}" destId="{1144A865-8364-4EEC-8407-87C830BA81EB}" srcOrd="2" destOrd="0" parTransId="{8BBB7B02-2C80-4350-B968-3710F4023E77}" sibTransId="{28F0E3BA-B8BC-4A63-88C9-1AA1EFD04A3C}"/>
    <dgm:cxn modelId="{3DDFEA12-8E37-4258-8949-6EC00E0EB4C3}" srcId="{A53AF016-0CAC-4516-8B48-A73248354453}" destId="{0CE48FC6-6CA0-4615-B0B9-8C18EFD64FD9}" srcOrd="1" destOrd="0" parTransId="{6723F2DD-A0CF-4E9D-AE22-DEC439495AF2}" sibTransId="{BE4F86B3-BC0A-4251-9752-FC730228C4F9}"/>
    <dgm:cxn modelId="{24CC8A15-5C1A-4B42-AA8E-4045F9C0B0A4}" type="presOf" srcId="{ADE30B92-3883-4D5C-A11C-DCA3B16AAB45}" destId="{211137F3-524D-4062-A86F-B569D190A71F}" srcOrd="0" destOrd="0" presId="urn:microsoft.com/office/officeart/2005/8/layout/vList2"/>
    <dgm:cxn modelId="{11F8DD17-7855-4663-9806-E0230D1CAFB9}" type="presOf" srcId="{193F6B75-CC8B-4C9D-BA5B-47F11E5CB811}" destId="{3B35617F-2AE2-45A0-A837-63B4F872F6E3}" srcOrd="0" destOrd="1" presId="urn:microsoft.com/office/officeart/2005/8/layout/vList2"/>
    <dgm:cxn modelId="{43630924-7885-4832-8ED9-E5AB84358D4E}" srcId="{57797E49-3183-4BBB-8495-61ABC051DA77}" destId="{5B4F6B50-035E-45E9-83C8-330C6D2F464E}" srcOrd="2" destOrd="0" parTransId="{8625A964-ADAF-4AFD-A360-3205C6E3E7E9}" sibTransId="{AA4748B6-C191-4731-A8DB-82C3B1DE93D1}"/>
    <dgm:cxn modelId="{332F812A-3556-4904-8179-4EF324AC7571}" srcId="{A53AF016-0CAC-4516-8B48-A73248354453}" destId="{319741BF-BEBB-4855-856E-E68E7C8D9EBB}" srcOrd="3" destOrd="0" parTransId="{B954527C-3A34-4903-BC48-AE7DA4B581E6}" sibTransId="{22A9AE6A-8F27-47A3-A839-35A6106C9E37}"/>
    <dgm:cxn modelId="{2C033F32-6661-4B5F-B52C-DDFCD32C76B2}" type="presOf" srcId="{A684B38F-58CE-470E-A420-ABB0DC955F66}" destId="{728A8C90-E899-435B-B272-E9F879702050}" srcOrd="0" destOrd="0" presId="urn:microsoft.com/office/officeart/2005/8/layout/vList2"/>
    <dgm:cxn modelId="{06D30335-C3FC-474C-8811-8D88A4C69E56}" srcId="{1144A865-8364-4EEC-8407-87C830BA81EB}" destId="{193F6B75-CC8B-4C9D-BA5B-47F11E5CB811}" srcOrd="1" destOrd="0" parTransId="{C0B7AA51-4F7E-4908-B12E-C074971B8C27}" sibTransId="{C333ECF6-9A78-4DAC-9F61-4AFE3702FC72}"/>
    <dgm:cxn modelId="{47C0A93A-7B7E-44E9-9B4E-430F5FE1F27E}" type="presOf" srcId="{0CE48FC6-6CA0-4615-B0B9-8C18EFD64FD9}" destId="{1574E3BB-A0E0-40B6-A37F-F1273E2A5B8E}" srcOrd="0" destOrd="1" presId="urn:microsoft.com/office/officeart/2005/8/layout/vList2"/>
    <dgm:cxn modelId="{0F1DCA46-955D-4995-9719-D43520305052}" srcId="{57797E49-3183-4BBB-8495-61ABC051DA77}" destId="{E16B1667-0B0E-442D-83E4-3024D28923B7}" srcOrd="1" destOrd="0" parTransId="{6A3A1252-40E8-45D6-8704-DAB3A45B09E3}" sibTransId="{0AD9242C-17D0-4DAB-B2DE-EAA6AEFCE40E}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00755E67-B50E-400E-8B2A-9A40A13805D1}" srcId="{A684B38F-58CE-470E-A420-ABB0DC955F66}" destId="{9F27C3C3-5037-455D-AB7F-7B085DA5095A}" srcOrd="1" destOrd="0" parTransId="{CF51E82C-968D-4A0E-8989-2F2FE5D08D24}" sibTransId="{7EADEAA3-DBCA-4D1B-BF10-D68C4974A367}"/>
    <dgm:cxn modelId="{2EF62950-4985-4D45-B9DA-357D87D74D1B}" type="presOf" srcId="{0ED9251E-57B0-4985-8325-CB591DC71BF6}" destId="{1574E3BB-A0E0-40B6-A37F-F1273E2A5B8E}" srcOrd="0" destOrd="0" presId="urn:microsoft.com/office/officeart/2005/8/layout/vList2"/>
    <dgm:cxn modelId="{BF884A55-8870-49F9-A439-62A262CEB409}" srcId="{57797E49-3183-4BBB-8495-61ABC051DA77}" destId="{D9E39421-2A5C-4D3F-9F73-A172A42067E8}" srcOrd="0" destOrd="0" parTransId="{2A08266F-48D8-4E6E-95C9-FB306AAA2973}" sibTransId="{A4187C40-A93D-43F2-A386-05B3AB701C64}"/>
    <dgm:cxn modelId="{3BA6DA7B-F85E-4799-B9F0-F3ADDA670FF5}" type="presOf" srcId="{AEF78138-AE65-46E8-816C-79621347C3F5}" destId="{1574E3BB-A0E0-40B6-A37F-F1273E2A5B8E}" srcOrd="0" destOrd="2" presId="urn:microsoft.com/office/officeart/2005/8/layout/vList2"/>
    <dgm:cxn modelId="{713F5B7E-1DA1-4148-8047-31977F0ECD66}" type="presOf" srcId="{0495C9DE-0A55-4F06-BF0A-61C63754FFE0}" destId="{3B35617F-2AE2-45A0-A837-63B4F872F6E3}" srcOrd="0" destOrd="0" presId="urn:microsoft.com/office/officeart/2005/8/layout/vList2"/>
    <dgm:cxn modelId="{C3F9348C-27DA-489E-AE46-DD4B6552CE76}" type="presOf" srcId="{5B4F6B50-035E-45E9-83C8-330C6D2F464E}" destId="{DB4BEC7E-7FCC-45B4-A62F-B5748089C60A}" srcOrd="0" destOrd="2" presId="urn:microsoft.com/office/officeart/2005/8/layout/vList2"/>
    <dgm:cxn modelId="{179D518C-59EE-4FC9-96D5-86FAAA792618}" type="presOf" srcId="{319741BF-BEBB-4855-856E-E68E7C8D9EBB}" destId="{1574E3BB-A0E0-40B6-A37F-F1273E2A5B8E}" srcOrd="0" destOrd="3" presId="urn:microsoft.com/office/officeart/2005/8/layout/vList2"/>
    <dgm:cxn modelId="{BFDEDC8E-7296-4076-95F9-CEE85D13B08C}" type="presOf" srcId="{9F27C3C3-5037-455D-AB7F-7B085DA5095A}" destId="{211137F3-524D-4062-A86F-B569D190A71F}" srcOrd="0" destOrd="1" presId="urn:microsoft.com/office/officeart/2005/8/layout/vList2"/>
    <dgm:cxn modelId="{71D1D990-DAB4-4FFF-B328-AECAADA72507}" type="presOf" srcId="{A53AF016-0CAC-4516-8B48-A73248354453}" destId="{EB8AB89E-68B2-4865-B075-D859271E805E}" srcOrd="0" destOrd="0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B038C1B8-7562-4008-B9DD-6705376271CC}" type="presOf" srcId="{57797E49-3183-4BBB-8495-61ABC051DA77}" destId="{7453A3D8-06ED-4D63-BDD7-8EB30D40B409}" srcOrd="0" destOrd="0" presId="urn:microsoft.com/office/officeart/2005/8/layout/vList2"/>
    <dgm:cxn modelId="{36BA65C3-561E-4F67-8FBD-3AE180289314}" srcId="{A53AF016-0CAC-4516-8B48-A73248354453}" destId="{B165CB1C-70BF-4B9E-8BB3-ED9EE44C75E0}" srcOrd="4" destOrd="0" parTransId="{6958191B-667B-434C-ADB3-EB5F1F5B51B5}" sibTransId="{048CF825-9D70-4F89-9A55-EF88DD33E708}"/>
    <dgm:cxn modelId="{607CA8C4-1D6A-4D83-B1E3-DB3D02D1A04D}" srcId="{1144A865-8364-4EEC-8407-87C830BA81EB}" destId="{0495C9DE-0A55-4F06-BF0A-61C63754FFE0}" srcOrd="0" destOrd="0" parTransId="{B2B12DA9-C026-47FD-B02D-9A521997553C}" sibTransId="{CC3832B2-ED09-4DB1-9DB8-67EB52C6E7C8}"/>
    <dgm:cxn modelId="{02DAE5D0-440B-486F-BA40-CAD0D2434FC0}" type="presOf" srcId="{D9E39421-2A5C-4D3F-9F73-A172A42067E8}" destId="{DB4BEC7E-7FCC-45B4-A62F-B5748089C60A}" srcOrd="0" destOrd="0" presId="urn:microsoft.com/office/officeart/2005/8/layout/vList2"/>
    <dgm:cxn modelId="{94D490D2-708E-4A9B-B126-6AC776FEEE31}" type="presOf" srcId="{1852B81D-6501-44DA-91DE-EDD5DDDBFF95}" destId="{211137F3-524D-4062-A86F-B569D190A71F}" srcOrd="0" destOrd="2" presId="urn:microsoft.com/office/officeart/2005/8/layout/vList2"/>
    <dgm:cxn modelId="{794748D5-F5B0-4453-982C-970F8A0C683B}" srcId="{F560F530-E2DC-4089-9AEC-E21DD1B98D3D}" destId="{57797E49-3183-4BBB-8495-61ABC051DA77}" srcOrd="3" destOrd="0" parTransId="{DA4DDDA3-48D5-4D50-85A7-00E5E0D743E8}" sibTransId="{12DD6F41-B624-4A8F-A7E4-7F562E04A015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1611B5EF-933E-4CF8-B38D-DE437A2DC279}" type="presOf" srcId="{E16B1667-0B0E-442D-83E4-3024D28923B7}" destId="{DB4BEC7E-7FCC-45B4-A62F-B5748089C60A}" srcOrd="0" destOrd="1" presId="urn:microsoft.com/office/officeart/2005/8/layout/vList2"/>
    <dgm:cxn modelId="{367C25F0-0088-48CF-BA2D-2F50631853FD}" srcId="{A684B38F-58CE-470E-A420-ABB0DC955F66}" destId="{1852B81D-6501-44DA-91DE-EDD5DDDBFF95}" srcOrd="2" destOrd="0" parTransId="{6EB02285-03DD-4EF7-86AC-F7EF5D307F8D}" sibTransId="{0FCC7D87-468B-4D77-8B1F-8899F11C306C}"/>
    <dgm:cxn modelId="{2957E4F2-3CE9-4FD3-8AFD-B6CF84761867}" type="presOf" srcId="{1144A865-8364-4EEC-8407-87C830BA81EB}" destId="{931556C2-93A2-4B2C-9E33-98808CDE39E3}" srcOrd="0" destOrd="0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9497EEA5-DA1D-4B45-89D8-5C30927EB912}" type="presParOf" srcId="{FD956D34-9250-49D2-B7C2-CE8EF02885DD}" destId="{728A8C90-E899-435B-B272-E9F879702050}" srcOrd="0" destOrd="0" presId="urn:microsoft.com/office/officeart/2005/8/layout/vList2"/>
    <dgm:cxn modelId="{15878CA3-2BCB-436F-861C-6F911FA3943C}" type="presParOf" srcId="{FD956D34-9250-49D2-B7C2-CE8EF02885DD}" destId="{211137F3-524D-4062-A86F-B569D190A71F}" srcOrd="1" destOrd="0" presId="urn:microsoft.com/office/officeart/2005/8/layout/vList2"/>
    <dgm:cxn modelId="{00DF6219-CC04-4E1E-BE3E-83359509D003}" type="presParOf" srcId="{FD956D34-9250-49D2-B7C2-CE8EF02885DD}" destId="{EB8AB89E-68B2-4865-B075-D859271E805E}" srcOrd="2" destOrd="0" presId="urn:microsoft.com/office/officeart/2005/8/layout/vList2"/>
    <dgm:cxn modelId="{F4392155-D903-49A8-B859-C6E6339745D8}" type="presParOf" srcId="{FD956D34-9250-49D2-B7C2-CE8EF02885DD}" destId="{1574E3BB-A0E0-40B6-A37F-F1273E2A5B8E}" srcOrd="3" destOrd="0" presId="urn:microsoft.com/office/officeart/2005/8/layout/vList2"/>
    <dgm:cxn modelId="{08B575CF-9192-4FD9-9B0C-307D789B1BEF}" type="presParOf" srcId="{FD956D34-9250-49D2-B7C2-CE8EF02885DD}" destId="{931556C2-93A2-4B2C-9E33-98808CDE39E3}" srcOrd="4" destOrd="0" presId="urn:microsoft.com/office/officeart/2005/8/layout/vList2"/>
    <dgm:cxn modelId="{B8221994-49C6-4023-B4EF-F17A936348EB}" type="presParOf" srcId="{FD956D34-9250-49D2-B7C2-CE8EF02885DD}" destId="{3B35617F-2AE2-45A0-A837-63B4F872F6E3}" srcOrd="5" destOrd="0" presId="urn:microsoft.com/office/officeart/2005/8/layout/vList2"/>
    <dgm:cxn modelId="{A7ABC69A-AF45-4B95-92D4-0EF2B8BAE907}" type="presParOf" srcId="{FD956D34-9250-49D2-B7C2-CE8EF02885DD}" destId="{7453A3D8-06ED-4D63-BDD7-8EB30D40B409}" srcOrd="6" destOrd="0" presId="urn:microsoft.com/office/officeart/2005/8/layout/vList2"/>
    <dgm:cxn modelId="{47E53F51-5B2C-4B40-A52C-980BDDE26902}" type="presParOf" srcId="{FD956D34-9250-49D2-B7C2-CE8EF02885DD}" destId="{DB4BEC7E-7FCC-45B4-A62F-B5748089C6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2BE25-41BF-4619-B991-3EECD118E4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FC975C-3739-4C3B-9039-1AC8EA4F0A17}">
      <dgm:prSet phldrT="[Text]" phldr="0"/>
      <dgm:spPr/>
      <dgm:t>
        <a:bodyPr/>
        <a:lstStyle/>
        <a:p>
          <a:r>
            <a:rPr lang="en-GB" dirty="0"/>
            <a:t>Work Readiness</a:t>
          </a:r>
        </a:p>
      </dgm:t>
    </dgm:pt>
    <dgm:pt modelId="{0D1DC028-22C1-4CAD-A0F9-55172513D4DC}" type="parTrans" cxnId="{3DA29CC6-385E-4AFC-93F8-AA562BE9F851}">
      <dgm:prSet/>
      <dgm:spPr/>
      <dgm:t>
        <a:bodyPr/>
        <a:lstStyle/>
        <a:p>
          <a:endParaRPr lang="en-GB"/>
        </a:p>
      </dgm:t>
    </dgm:pt>
    <dgm:pt modelId="{F813E944-5722-4BD8-AE0F-B90E46637DB8}" type="sibTrans" cxnId="{3DA29CC6-385E-4AFC-93F8-AA562BE9F851}">
      <dgm:prSet/>
      <dgm:spPr/>
      <dgm:t>
        <a:bodyPr/>
        <a:lstStyle/>
        <a:p>
          <a:endParaRPr lang="en-GB"/>
        </a:p>
      </dgm:t>
    </dgm:pt>
    <dgm:pt modelId="{C7EC5980-92D7-4AF5-91AC-A151FA4B736F}">
      <dgm:prSet phldrT="[Text]" phldr="0"/>
      <dgm:spPr/>
      <dgm:t>
        <a:bodyPr/>
        <a:lstStyle/>
        <a:p>
          <a:r>
            <a:rPr lang="en-GB" dirty="0"/>
            <a:t>Leadership &amp; Management</a:t>
          </a:r>
        </a:p>
      </dgm:t>
    </dgm:pt>
    <dgm:pt modelId="{72C334B8-6EFC-4685-90F4-BEB95A2A4A02}" type="parTrans" cxnId="{905FBDB2-42AD-4E8D-B493-242273AF1F41}">
      <dgm:prSet/>
      <dgm:spPr/>
      <dgm:t>
        <a:bodyPr/>
        <a:lstStyle/>
        <a:p>
          <a:endParaRPr lang="en-GB"/>
        </a:p>
      </dgm:t>
    </dgm:pt>
    <dgm:pt modelId="{25E29F0E-3FB2-4A7C-A190-1DBB94288E32}" type="sibTrans" cxnId="{905FBDB2-42AD-4E8D-B493-242273AF1F41}">
      <dgm:prSet/>
      <dgm:spPr/>
      <dgm:t>
        <a:bodyPr/>
        <a:lstStyle/>
        <a:p>
          <a:endParaRPr lang="en-GB"/>
        </a:p>
      </dgm:t>
    </dgm:pt>
    <dgm:pt modelId="{1B907836-E5B6-45C5-8EB8-C5E6F3EF6F66}">
      <dgm:prSet phldrT="[Text]" phldr="0"/>
      <dgm:spPr/>
      <dgm:t>
        <a:bodyPr/>
        <a:lstStyle/>
        <a:p>
          <a:r>
            <a:rPr lang="en-GB" dirty="0"/>
            <a:t>Digital and </a:t>
          </a:r>
          <a:r>
            <a:rPr lang="en-GB"/>
            <a:t>AI Literacy</a:t>
          </a:r>
          <a:endParaRPr lang="en-GB" dirty="0"/>
        </a:p>
      </dgm:t>
    </dgm:pt>
    <dgm:pt modelId="{3EFE3746-282A-41EB-81D5-72E9B3B22E09}" type="parTrans" cxnId="{63596009-88FD-4CD9-AB1B-C6B52AB0B4C4}">
      <dgm:prSet/>
      <dgm:spPr/>
      <dgm:t>
        <a:bodyPr/>
        <a:lstStyle/>
        <a:p>
          <a:endParaRPr lang="en-GB"/>
        </a:p>
      </dgm:t>
    </dgm:pt>
    <dgm:pt modelId="{966B79EB-0CCC-473D-9F44-B50C35100879}" type="sibTrans" cxnId="{63596009-88FD-4CD9-AB1B-C6B52AB0B4C4}">
      <dgm:prSet/>
      <dgm:spPr/>
      <dgm:t>
        <a:bodyPr/>
        <a:lstStyle/>
        <a:p>
          <a:endParaRPr lang="en-GB"/>
        </a:p>
      </dgm:t>
    </dgm:pt>
    <dgm:pt modelId="{C4B2920E-738C-4545-B08A-57E52F7E525C}">
      <dgm:prSet phldrT="[Text]" phldr="0"/>
      <dgm:spPr/>
      <dgm:t>
        <a:bodyPr/>
        <a:lstStyle/>
        <a:p>
          <a:r>
            <a:rPr lang="en-GB"/>
            <a:t>Green Skills</a:t>
          </a:r>
          <a:endParaRPr lang="en-GB" dirty="0"/>
        </a:p>
      </dgm:t>
    </dgm:pt>
    <dgm:pt modelId="{D8D1E2F4-32A1-4A11-A0B1-7FBEBCB21A1F}" type="parTrans" cxnId="{0D7CC1CB-896D-474A-A484-7E53BCF8A195}">
      <dgm:prSet/>
      <dgm:spPr/>
      <dgm:t>
        <a:bodyPr/>
        <a:lstStyle/>
        <a:p>
          <a:endParaRPr lang="en-GB"/>
        </a:p>
      </dgm:t>
    </dgm:pt>
    <dgm:pt modelId="{8A595A67-BF2E-49C2-88DF-BBC5D88BF9FF}" type="sibTrans" cxnId="{0D7CC1CB-896D-474A-A484-7E53BCF8A195}">
      <dgm:prSet/>
      <dgm:spPr/>
      <dgm:t>
        <a:bodyPr/>
        <a:lstStyle/>
        <a:p>
          <a:endParaRPr lang="en-GB"/>
        </a:p>
      </dgm:t>
    </dgm:pt>
    <dgm:pt modelId="{E41ED869-8045-488D-BB32-018C79318524}" type="pres">
      <dgm:prSet presAssocID="{1A02BE25-41BF-4619-B991-3EECD118E4A8}" presName="diagram" presStyleCnt="0">
        <dgm:presLayoutVars>
          <dgm:dir/>
          <dgm:resizeHandles val="exact"/>
        </dgm:presLayoutVars>
      </dgm:prSet>
      <dgm:spPr/>
    </dgm:pt>
    <dgm:pt modelId="{C096BBCC-6F5D-4875-8933-2895CED2A6B0}" type="pres">
      <dgm:prSet presAssocID="{7EFC975C-3739-4C3B-9039-1AC8EA4F0A17}" presName="node" presStyleLbl="node1" presStyleIdx="0" presStyleCnt="4">
        <dgm:presLayoutVars>
          <dgm:bulletEnabled val="1"/>
        </dgm:presLayoutVars>
      </dgm:prSet>
      <dgm:spPr/>
    </dgm:pt>
    <dgm:pt modelId="{FF4F248D-A59E-406D-ACC1-62CC360B1F43}" type="pres">
      <dgm:prSet presAssocID="{F813E944-5722-4BD8-AE0F-B90E46637DB8}" presName="sibTrans" presStyleCnt="0"/>
      <dgm:spPr/>
    </dgm:pt>
    <dgm:pt modelId="{68896F68-CB5D-4D04-92A9-94837FC1ED9C}" type="pres">
      <dgm:prSet presAssocID="{C7EC5980-92D7-4AF5-91AC-A151FA4B736F}" presName="node" presStyleLbl="node1" presStyleIdx="1" presStyleCnt="4">
        <dgm:presLayoutVars>
          <dgm:bulletEnabled val="1"/>
        </dgm:presLayoutVars>
      </dgm:prSet>
      <dgm:spPr/>
    </dgm:pt>
    <dgm:pt modelId="{DDC23764-94A9-4D06-8619-89B6443B9A7A}" type="pres">
      <dgm:prSet presAssocID="{25E29F0E-3FB2-4A7C-A190-1DBB94288E32}" presName="sibTrans" presStyleCnt="0"/>
      <dgm:spPr/>
    </dgm:pt>
    <dgm:pt modelId="{6DF62E92-1527-4312-9534-686E1ADF463E}" type="pres">
      <dgm:prSet presAssocID="{1B907836-E5B6-45C5-8EB8-C5E6F3EF6F66}" presName="node" presStyleLbl="node1" presStyleIdx="2" presStyleCnt="4">
        <dgm:presLayoutVars>
          <dgm:bulletEnabled val="1"/>
        </dgm:presLayoutVars>
      </dgm:prSet>
      <dgm:spPr/>
    </dgm:pt>
    <dgm:pt modelId="{91EF37AE-563A-4BFD-817B-FCB99E6E1F8E}" type="pres">
      <dgm:prSet presAssocID="{966B79EB-0CCC-473D-9F44-B50C35100879}" presName="sibTrans" presStyleCnt="0"/>
      <dgm:spPr/>
    </dgm:pt>
    <dgm:pt modelId="{B764B40D-CAF4-4EE1-AEFC-9C7F08A0DA3A}" type="pres">
      <dgm:prSet presAssocID="{C4B2920E-738C-4545-B08A-57E52F7E525C}" presName="node" presStyleLbl="node1" presStyleIdx="3" presStyleCnt="4">
        <dgm:presLayoutVars>
          <dgm:bulletEnabled val="1"/>
        </dgm:presLayoutVars>
      </dgm:prSet>
      <dgm:spPr/>
    </dgm:pt>
  </dgm:ptLst>
  <dgm:cxnLst>
    <dgm:cxn modelId="{63596009-88FD-4CD9-AB1B-C6B52AB0B4C4}" srcId="{1A02BE25-41BF-4619-B991-3EECD118E4A8}" destId="{1B907836-E5B6-45C5-8EB8-C5E6F3EF6F66}" srcOrd="2" destOrd="0" parTransId="{3EFE3746-282A-41EB-81D5-72E9B3B22E09}" sibTransId="{966B79EB-0CCC-473D-9F44-B50C35100879}"/>
    <dgm:cxn modelId="{8114793D-0596-490F-91C2-010C2916132E}" type="presOf" srcId="{7EFC975C-3739-4C3B-9039-1AC8EA4F0A17}" destId="{C096BBCC-6F5D-4875-8933-2895CED2A6B0}" srcOrd="0" destOrd="0" presId="urn:microsoft.com/office/officeart/2005/8/layout/default"/>
    <dgm:cxn modelId="{4A12D64D-D27D-4024-98CD-4A0CEC0DE389}" type="presOf" srcId="{1A02BE25-41BF-4619-B991-3EECD118E4A8}" destId="{E41ED869-8045-488D-BB32-018C79318524}" srcOrd="0" destOrd="0" presId="urn:microsoft.com/office/officeart/2005/8/layout/default"/>
    <dgm:cxn modelId="{905FBDB2-42AD-4E8D-B493-242273AF1F41}" srcId="{1A02BE25-41BF-4619-B991-3EECD118E4A8}" destId="{C7EC5980-92D7-4AF5-91AC-A151FA4B736F}" srcOrd="1" destOrd="0" parTransId="{72C334B8-6EFC-4685-90F4-BEB95A2A4A02}" sibTransId="{25E29F0E-3FB2-4A7C-A190-1DBB94288E32}"/>
    <dgm:cxn modelId="{3DA29CC6-385E-4AFC-93F8-AA562BE9F851}" srcId="{1A02BE25-41BF-4619-B991-3EECD118E4A8}" destId="{7EFC975C-3739-4C3B-9039-1AC8EA4F0A17}" srcOrd="0" destOrd="0" parTransId="{0D1DC028-22C1-4CAD-A0F9-55172513D4DC}" sibTransId="{F813E944-5722-4BD8-AE0F-B90E46637DB8}"/>
    <dgm:cxn modelId="{0D7CC1CB-896D-474A-A484-7E53BCF8A195}" srcId="{1A02BE25-41BF-4619-B991-3EECD118E4A8}" destId="{C4B2920E-738C-4545-B08A-57E52F7E525C}" srcOrd="3" destOrd="0" parTransId="{D8D1E2F4-32A1-4A11-A0B1-7FBEBCB21A1F}" sibTransId="{8A595A67-BF2E-49C2-88DF-BBC5D88BF9FF}"/>
    <dgm:cxn modelId="{051BB7CE-5E78-43AD-AE92-87E3D149E749}" type="presOf" srcId="{1B907836-E5B6-45C5-8EB8-C5E6F3EF6F66}" destId="{6DF62E92-1527-4312-9534-686E1ADF463E}" srcOrd="0" destOrd="0" presId="urn:microsoft.com/office/officeart/2005/8/layout/default"/>
    <dgm:cxn modelId="{FE188ED6-9178-4255-807B-A41CE46E85B8}" type="presOf" srcId="{C7EC5980-92D7-4AF5-91AC-A151FA4B736F}" destId="{68896F68-CB5D-4D04-92A9-94837FC1ED9C}" srcOrd="0" destOrd="0" presId="urn:microsoft.com/office/officeart/2005/8/layout/default"/>
    <dgm:cxn modelId="{7A98B7DF-6C04-4FAC-84AD-361ED361D9DF}" type="presOf" srcId="{C4B2920E-738C-4545-B08A-57E52F7E525C}" destId="{B764B40D-CAF4-4EE1-AEFC-9C7F08A0DA3A}" srcOrd="0" destOrd="0" presId="urn:microsoft.com/office/officeart/2005/8/layout/default"/>
    <dgm:cxn modelId="{E3CA4ECB-9DA1-41F4-8FF1-548A4D21BE77}" type="presParOf" srcId="{E41ED869-8045-488D-BB32-018C79318524}" destId="{C096BBCC-6F5D-4875-8933-2895CED2A6B0}" srcOrd="0" destOrd="0" presId="urn:microsoft.com/office/officeart/2005/8/layout/default"/>
    <dgm:cxn modelId="{5A3FDF8B-F80F-4E40-A9FD-9D8F628E58B5}" type="presParOf" srcId="{E41ED869-8045-488D-BB32-018C79318524}" destId="{FF4F248D-A59E-406D-ACC1-62CC360B1F43}" srcOrd="1" destOrd="0" presId="urn:microsoft.com/office/officeart/2005/8/layout/default"/>
    <dgm:cxn modelId="{84B0C1AB-DA75-4314-89DC-23833C48DBEA}" type="presParOf" srcId="{E41ED869-8045-488D-BB32-018C79318524}" destId="{68896F68-CB5D-4D04-92A9-94837FC1ED9C}" srcOrd="2" destOrd="0" presId="urn:microsoft.com/office/officeart/2005/8/layout/default"/>
    <dgm:cxn modelId="{60CCB345-60F3-48F9-BCB7-3BB5754AC309}" type="presParOf" srcId="{E41ED869-8045-488D-BB32-018C79318524}" destId="{DDC23764-94A9-4D06-8619-89B6443B9A7A}" srcOrd="3" destOrd="0" presId="urn:microsoft.com/office/officeart/2005/8/layout/default"/>
    <dgm:cxn modelId="{E3D71283-7466-4C39-A01B-4410A19160E8}" type="presParOf" srcId="{E41ED869-8045-488D-BB32-018C79318524}" destId="{6DF62E92-1527-4312-9534-686E1ADF463E}" srcOrd="4" destOrd="0" presId="urn:microsoft.com/office/officeart/2005/8/layout/default"/>
    <dgm:cxn modelId="{B25BE35F-611B-4160-8062-7F2326610E95}" type="presParOf" srcId="{E41ED869-8045-488D-BB32-018C79318524}" destId="{91EF37AE-563A-4BFD-817B-FCB99E6E1F8E}" srcOrd="5" destOrd="0" presId="urn:microsoft.com/office/officeart/2005/8/layout/default"/>
    <dgm:cxn modelId="{737DCF03-7DFD-457F-912D-CB907B5927F5}" type="presParOf" srcId="{E41ED869-8045-488D-BB32-018C79318524}" destId="{B764B40D-CAF4-4EE1-AEFC-9C7F08A0DA3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C3A88-20B5-42AC-8199-EB056677DC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3266767-7646-43E5-A676-0E8E03F5961A}">
      <dgm:prSet/>
      <dgm:spPr/>
      <dgm:t>
        <a:bodyPr/>
        <a:lstStyle/>
        <a:p>
          <a:r>
            <a:rPr lang="en-GB" dirty="0"/>
            <a:t>Creative industries </a:t>
          </a:r>
        </a:p>
      </dgm:t>
    </dgm:pt>
    <dgm:pt modelId="{8FA3D39C-7F24-4EA3-A1B1-CF21D7A44139}" type="parTrans" cxnId="{13A2FDB7-2E3E-4B1B-86F7-6C39BA385500}">
      <dgm:prSet/>
      <dgm:spPr/>
      <dgm:t>
        <a:bodyPr/>
        <a:lstStyle/>
        <a:p>
          <a:endParaRPr lang="en-GB"/>
        </a:p>
      </dgm:t>
    </dgm:pt>
    <dgm:pt modelId="{914E6DCD-BA17-4C18-9434-C9974F1824FF}" type="sibTrans" cxnId="{13A2FDB7-2E3E-4B1B-86F7-6C39BA385500}">
      <dgm:prSet/>
      <dgm:spPr/>
      <dgm:t>
        <a:bodyPr/>
        <a:lstStyle/>
        <a:p>
          <a:endParaRPr lang="en-GB"/>
        </a:p>
      </dgm:t>
    </dgm:pt>
    <dgm:pt modelId="{C370D910-B772-4AB7-AE70-7CDD62D4FB9A}">
      <dgm:prSet/>
      <dgm:spPr/>
      <dgm:t>
        <a:bodyPr/>
        <a:lstStyle/>
        <a:p>
          <a:r>
            <a:rPr lang="en-GB" dirty="0"/>
            <a:t>Digital and technologies </a:t>
          </a:r>
        </a:p>
      </dgm:t>
    </dgm:pt>
    <dgm:pt modelId="{EBEEA7A0-EECD-49E0-ADC8-4E9415E7095E}" type="parTrans" cxnId="{7539D3B5-B067-45F6-8C70-9E1DEC5DFB7E}">
      <dgm:prSet/>
      <dgm:spPr/>
      <dgm:t>
        <a:bodyPr/>
        <a:lstStyle/>
        <a:p>
          <a:endParaRPr lang="en-GB"/>
        </a:p>
      </dgm:t>
    </dgm:pt>
    <dgm:pt modelId="{75A11D7A-E39C-466A-BB0A-0A88D3BF9B32}" type="sibTrans" cxnId="{7539D3B5-B067-45F6-8C70-9E1DEC5DFB7E}">
      <dgm:prSet/>
      <dgm:spPr/>
      <dgm:t>
        <a:bodyPr/>
        <a:lstStyle/>
        <a:p>
          <a:endParaRPr lang="en-GB"/>
        </a:p>
      </dgm:t>
    </dgm:pt>
    <dgm:pt modelId="{1C4BFA51-A6D9-41C3-8214-D4C47E261970}">
      <dgm:prSet/>
      <dgm:spPr/>
      <dgm:t>
        <a:bodyPr/>
        <a:lstStyle/>
        <a:p>
          <a:r>
            <a:rPr lang="en-GB" dirty="0"/>
            <a:t>Construction </a:t>
          </a:r>
        </a:p>
      </dgm:t>
    </dgm:pt>
    <dgm:pt modelId="{FB7AEED8-D7C2-4556-B0A6-C2B3120A5517}" type="parTrans" cxnId="{A9C7AF77-8BFD-4755-9088-2882C9053D85}">
      <dgm:prSet/>
      <dgm:spPr/>
      <dgm:t>
        <a:bodyPr/>
        <a:lstStyle/>
        <a:p>
          <a:endParaRPr lang="en-GB"/>
        </a:p>
      </dgm:t>
    </dgm:pt>
    <dgm:pt modelId="{E20C12F1-C023-4E6B-9CE2-38E63EF78543}" type="sibTrans" cxnId="{A9C7AF77-8BFD-4755-9088-2882C9053D85}">
      <dgm:prSet/>
      <dgm:spPr/>
      <dgm:t>
        <a:bodyPr/>
        <a:lstStyle/>
        <a:p>
          <a:endParaRPr lang="en-GB"/>
        </a:p>
      </dgm:t>
    </dgm:pt>
    <dgm:pt modelId="{741F8F50-87B4-4D1F-B481-EC9BC50D04D3}">
      <dgm:prSet/>
      <dgm:spPr/>
      <dgm:t>
        <a:bodyPr/>
        <a:lstStyle/>
        <a:p>
          <a:r>
            <a:rPr lang="en-GB" dirty="0"/>
            <a:t>Clean energy </a:t>
          </a:r>
        </a:p>
      </dgm:t>
    </dgm:pt>
    <dgm:pt modelId="{AF03CD4D-7037-4BA1-A897-52DD1EC83419}" type="parTrans" cxnId="{D7D9461C-BF59-4C6A-AF81-AF9D3979F98D}">
      <dgm:prSet/>
      <dgm:spPr/>
      <dgm:t>
        <a:bodyPr/>
        <a:lstStyle/>
        <a:p>
          <a:endParaRPr lang="en-GB"/>
        </a:p>
      </dgm:t>
    </dgm:pt>
    <dgm:pt modelId="{87F43923-B27C-48AC-8970-8428087CE3D4}" type="sibTrans" cxnId="{D7D9461C-BF59-4C6A-AF81-AF9D3979F98D}">
      <dgm:prSet/>
      <dgm:spPr/>
      <dgm:t>
        <a:bodyPr/>
        <a:lstStyle/>
        <a:p>
          <a:endParaRPr lang="en-GB"/>
        </a:p>
      </dgm:t>
    </dgm:pt>
    <dgm:pt modelId="{1C7F7A22-F7DD-4C32-BAD5-93715ACB1D78}">
      <dgm:prSet/>
      <dgm:spPr/>
      <dgm:t>
        <a:bodyPr/>
        <a:lstStyle/>
        <a:p>
          <a:r>
            <a:rPr lang="en-GB" dirty="0"/>
            <a:t>Health &amp; Social Care </a:t>
          </a:r>
        </a:p>
      </dgm:t>
    </dgm:pt>
    <dgm:pt modelId="{729CB526-43F0-4943-981C-808E313E1F4C}" type="parTrans" cxnId="{4992F255-9CD6-4942-B708-DA520D479319}">
      <dgm:prSet/>
      <dgm:spPr/>
      <dgm:t>
        <a:bodyPr/>
        <a:lstStyle/>
        <a:p>
          <a:endParaRPr lang="en-GB"/>
        </a:p>
      </dgm:t>
    </dgm:pt>
    <dgm:pt modelId="{45B990E0-1906-4ECE-8F36-FF1E43945C00}" type="sibTrans" cxnId="{4992F255-9CD6-4942-B708-DA520D479319}">
      <dgm:prSet/>
      <dgm:spPr/>
      <dgm:t>
        <a:bodyPr/>
        <a:lstStyle/>
        <a:p>
          <a:endParaRPr lang="en-GB"/>
        </a:p>
      </dgm:t>
    </dgm:pt>
    <dgm:pt modelId="{494F9EF0-131C-46F2-AD89-80D1FBCE3BE6}">
      <dgm:prSet/>
      <dgm:spPr/>
      <dgm:t>
        <a:bodyPr/>
        <a:lstStyle/>
        <a:p>
          <a:r>
            <a:rPr lang="en-GB" dirty="0"/>
            <a:t>Professional and business services </a:t>
          </a:r>
        </a:p>
      </dgm:t>
    </dgm:pt>
    <dgm:pt modelId="{C932D482-6ED7-48E9-9852-D82FE2881D3A}" type="parTrans" cxnId="{3C88E5B8-9CA6-4B0F-939B-D75D9399BCEE}">
      <dgm:prSet/>
      <dgm:spPr/>
      <dgm:t>
        <a:bodyPr/>
        <a:lstStyle/>
        <a:p>
          <a:endParaRPr lang="en-GB"/>
        </a:p>
      </dgm:t>
    </dgm:pt>
    <dgm:pt modelId="{709464B5-B0BF-4918-B101-84CCB9FFC69F}" type="sibTrans" cxnId="{3C88E5B8-9CA6-4B0F-939B-D75D9399BCEE}">
      <dgm:prSet/>
      <dgm:spPr/>
      <dgm:t>
        <a:bodyPr/>
        <a:lstStyle/>
        <a:p>
          <a:endParaRPr lang="en-GB"/>
        </a:p>
      </dgm:t>
    </dgm:pt>
    <dgm:pt modelId="{B02DAEB8-6B66-46A4-891C-344D102B8825}">
      <dgm:prSet/>
      <dgm:spPr/>
      <dgm:t>
        <a:bodyPr/>
        <a:lstStyle/>
        <a:p>
          <a:r>
            <a:rPr lang="en-GB" dirty="0"/>
            <a:t>Life sciences </a:t>
          </a:r>
        </a:p>
      </dgm:t>
    </dgm:pt>
    <dgm:pt modelId="{6DDF9DAA-FA91-4582-B300-1A27B0E7F8EC}" type="parTrans" cxnId="{C2C9A41F-A1F9-4575-89CD-C111EA969BDF}">
      <dgm:prSet/>
      <dgm:spPr/>
      <dgm:t>
        <a:bodyPr/>
        <a:lstStyle/>
        <a:p>
          <a:endParaRPr lang="en-GB"/>
        </a:p>
      </dgm:t>
    </dgm:pt>
    <dgm:pt modelId="{3C38869A-7D0A-4B20-85BD-7ACC524A8004}" type="sibTrans" cxnId="{C2C9A41F-A1F9-4575-89CD-C111EA969BDF}">
      <dgm:prSet/>
      <dgm:spPr/>
      <dgm:t>
        <a:bodyPr/>
        <a:lstStyle/>
        <a:p>
          <a:endParaRPr lang="en-GB"/>
        </a:p>
      </dgm:t>
    </dgm:pt>
    <dgm:pt modelId="{F5BE01FC-C196-499A-B98B-8B4E3ABE3E49}">
      <dgm:prSet/>
      <dgm:spPr/>
      <dgm:t>
        <a:bodyPr/>
        <a:lstStyle/>
        <a:p>
          <a:r>
            <a:rPr lang="en-GB" dirty="0"/>
            <a:t>Financial services </a:t>
          </a:r>
        </a:p>
      </dgm:t>
    </dgm:pt>
    <dgm:pt modelId="{AC420354-30FA-4A43-B633-B9E2D975A944}" type="parTrans" cxnId="{0365C8F2-0B6A-4F34-A89B-21E8F34905A0}">
      <dgm:prSet/>
      <dgm:spPr/>
      <dgm:t>
        <a:bodyPr/>
        <a:lstStyle/>
        <a:p>
          <a:endParaRPr lang="en-GB"/>
        </a:p>
      </dgm:t>
    </dgm:pt>
    <dgm:pt modelId="{9C397423-D2E1-447A-B97A-080D8D8563D7}" type="sibTrans" cxnId="{0365C8F2-0B6A-4F34-A89B-21E8F34905A0}">
      <dgm:prSet/>
      <dgm:spPr/>
      <dgm:t>
        <a:bodyPr/>
        <a:lstStyle/>
        <a:p>
          <a:endParaRPr lang="en-GB"/>
        </a:p>
      </dgm:t>
    </dgm:pt>
    <dgm:pt modelId="{8F00AB20-7321-4D8B-A357-6DD49DEF08A2}">
      <dgm:prSet/>
      <dgm:spPr/>
      <dgm:t>
        <a:bodyPr/>
        <a:lstStyle/>
        <a:p>
          <a:r>
            <a:rPr lang="en-GB" dirty="0"/>
            <a:t>Defence </a:t>
          </a:r>
        </a:p>
      </dgm:t>
    </dgm:pt>
    <dgm:pt modelId="{A8210E2E-2291-4FB6-A5A9-DD4685394A09}" type="parTrans" cxnId="{AB1DDD47-BFC3-40B2-804B-1AE955DA3E55}">
      <dgm:prSet/>
      <dgm:spPr/>
      <dgm:t>
        <a:bodyPr/>
        <a:lstStyle/>
        <a:p>
          <a:endParaRPr lang="en-GB"/>
        </a:p>
      </dgm:t>
    </dgm:pt>
    <dgm:pt modelId="{789720DE-B38D-404F-AAAD-8B7C25CED24E}" type="sibTrans" cxnId="{AB1DDD47-BFC3-40B2-804B-1AE955DA3E55}">
      <dgm:prSet/>
      <dgm:spPr/>
      <dgm:t>
        <a:bodyPr/>
        <a:lstStyle/>
        <a:p>
          <a:endParaRPr lang="en-GB"/>
        </a:p>
      </dgm:t>
    </dgm:pt>
    <dgm:pt modelId="{F9DC3403-6C48-4C76-B6B6-6E00E4C19334}">
      <dgm:prSet/>
      <dgm:spPr/>
      <dgm:t>
        <a:bodyPr/>
        <a:lstStyle/>
        <a:p>
          <a:r>
            <a:rPr lang="en-GB" dirty="0"/>
            <a:t>Advanced manufacturing </a:t>
          </a:r>
        </a:p>
      </dgm:t>
    </dgm:pt>
    <dgm:pt modelId="{208B7F70-1420-4D1F-BA7E-47B2BF392756}" type="parTrans" cxnId="{84EA455D-7A3E-4D18-9729-67FFF165F4A3}">
      <dgm:prSet/>
      <dgm:spPr/>
      <dgm:t>
        <a:bodyPr/>
        <a:lstStyle/>
        <a:p>
          <a:endParaRPr lang="en-GB"/>
        </a:p>
      </dgm:t>
    </dgm:pt>
    <dgm:pt modelId="{EFE3AB74-E40B-4AE2-837B-AE6E5C1BC62D}" type="sibTrans" cxnId="{84EA455D-7A3E-4D18-9729-67FFF165F4A3}">
      <dgm:prSet/>
      <dgm:spPr/>
      <dgm:t>
        <a:bodyPr/>
        <a:lstStyle/>
        <a:p>
          <a:endParaRPr lang="en-GB"/>
        </a:p>
      </dgm:t>
    </dgm:pt>
    <dgm:pt modelId="{E740CE7C-BFDB-491D-9B79-4B1528CA7677}" type="pres">
      <dgm:prSet presAssocID="{801C3A88-20B5-42AC-8199-EB056677DC11}" presName="diagram" presStyleCnt="0">
        <dgm:presLayoutVars>
          <dgm:dir/>
          <dgm:resizeHandles val="exact"/>
        </dgm:presLayoutVars>
      </dgm:prSet>
      <dgm:spPr/>
    </dgm:pt>
    <dgm:pt modelId="{DE20F36A-9D70-432D-910A-63ACF43B15E0}" type="pres">
      <dgm:prSet presAssocID="{43266767-7646-43E5-A676-0E8E03F5961A}" presName="node" presStyleLbl="node1" presStyleIdx="0" presStyleCnt="10">
        <dgm:presLayoutVars>
          <dgm:bulletEnabled val="1"/>
        </dgm:presLayoutVars>
      </dgm:prSet>
      <dgm:spPr/>
    </dgm:pt>
    <dgm:pt modelId="{57B6FFD8-F327-4521-B971-368778AEFD2C}" type="pres">
      <dgm:prSet presAssocID="{914E6DCD-BA17-4C18-9434-C9974F1824FF}" presName="sibTrans" presStyleCnt="0"/>
      <dgm:spPr/>
    </dgm:pt>
    <dgm:pt modelId="{18816028-67D7-4626-9BA4-540B1B921CBD}" type="pres">
      <dgm:prSet presAssocID="{C370D910-B772-4AB7-AE70-7CDD62D4FB9A}" presName="node" presStyleLbl="node1" presStyleIdx="1" presStyleCnt="10">
        <dgm:presLayoutVars>
          <dgm:bulletEnabled val="1"/>
        </dgm:presLayoutVars>
      </dgm:prSet>
      <dgm:spPr/>
    </dgm:pt>
    <dgm:pt modelId="{6AC8661C-B50D-4707-8CED-808135270539}" type="pres">
      <dgm:prSet presAssocID="{75A11D7A-E39C-466A-BB0A-0A88D3BF9B32}" presName="sibTrans" presStyleCnt="0"/>
      <dgm:spPr/>
    </dgm:pt>
    <dgm:pt modelId="{9B423B0D-7544-433C-A619-6527D53B19A6}" type="pres">
      <dgm:prSet presAssocID="{1C4BFA51-A6D9-41C3-8214-D4C47E261970}" presName="node" presStyleLbl="node1" presStyleIdx="2" presStyleCnt="10">
        <dgm:presLayoutVars>
          <dgm:bulletEnabled val="1"/>
        </dgm:presLayoutVars>
      </dgm:prSet>
      <dgm:spPr/>
    </dgm:pt>
    <dgm:pt modelId="{B02B4DD4-54E9-4DDB-895F-DA3A19D766A2}" type="pres">
      <dgm:prSet presAssocID="{E20C12F1-C023-4E6B-9CE2-38E63EF78543}" presName="sibTrans" presStyleCnt="0"/>
      <dgm:spPr/>
    </dgm:pt>
    <dgm:pt modelId="{CB27E8C0-EDA4-461B-9605-BABBA5C67143}" type="pres">
      <dgm:prSet presAssocID="{741F8F50-87B4-4D1F-B481-EC9BC50D04D3}" presName="node" presStyleLbl="node1" presStyleIdx="3" presStyleCnt="10">
        <dgm:presLayoutVars>
          <dgm:bulletEnabled val="1"/>
        </dgm:presLayoutVars>
      </dgm:prSet>
      <dgm:spPr/>
    </dgm:pt>
    <dgm:pt modelId="{34AF1EC2-F3BC-4604-98DD-9AAE979A2DB7}" type="pres">
      <dgm:prSet presAssocID="{87F43923-B27C-48AC-8970-8428087CE3D4}" presName="sibTrans" presStyleCnt="0"/>
      <dgm:spPr/>
    </dgm:pt>
    <dgm:pt modelId="{D19DBF5A-CCCD-4AB8-9B11-563B68D2485C}" type="pres">
      <dgm:prSet presAssocID="{1C7F7A22-F7DD-4C32-BAD5-93715ACB1D78}" presName="node" presStyleLbl="node1" presStyleIdx="4" presStyleCnt="10">
        <dgm:presLayoutVars>
          <dgm:bulletEnabled val="1"/>
        </dgm:presLayoutVars>
      </dgm:prSet>
      <dgm:spPr/>
    </dgm:pt>
    <dgm:pt modelId="{D70E96F4-47CF-4E66-A34E-8833F0A8DA9B}" type="pres">
      <dgm:prSet presAssocID="{45B990E0-1906-4ECE-8F36-FF1E43945C00}" presName="sibTrans" presStyleCnt="0"/>
      <dgm:spPr/>
    </dgm:pt>
    <dgm:pt modelId="{D0916EC6-E5AF-4C0E-8357-A5964006BEC2}" type="pres">
      <dgm:prSet presAssocID="{494F9EF0-131C-46F2-AD89-80D1FBCE3BE6}" presName="node" presStyleLbl="node1" presStyleIdx="5" presStyleCnt="10">
        <dgm:presLayoutVars>
          <dgm:bulletEnabled val="1"/>
        </dgm:presLayoutVars>
      </dgm:prSet>
      <dgm:spPr/>
    </dgm:pt>
    <dgm:pt modelId="{9B57BB35-2CB5-4058-9CD9-027DA75C18BE}" type="pres">
      <dgm:prSet presAssocID="{709464B5-B0BF-4918-B101-84CCB9FFC69F}" presName="sibTrans" presStyleCnt="0"/>
      <dgm:spPr/>
    </dgm:pt>
    <dgm:pt modelId="{F667F0BD-62B0-4799-A5E3-225D5FF6DA5D}" type="pres">
      <dgm:prSet presAssocID="{B02DAEB8-6B66-46A4-891C-344D102B8825}" presName="node" presStyleLbl="node1" presStyleIdx="6" presStyleCnt="10">
        <dgm:presLayoutVars>
          <dgm:bulletEnabled val="1"/>
        </dgm:presLayoutVars>
      </dgm:prSet>
      <dgm:spPr/>
    </dgm:pt>
    <dgm:pt modelId="{DD424163-CC23-49A0-98EB-82A8581AE003}" type="pres">
      <dgm:prSet presAssocID="{3C38869A-7D0A-4B20-85BD-7ACC524A8004}" presName="sibTrans" presStyleCnt="0"/>
      <dgm:spPr/>
    </dgm:pt>
    <dgm:pt modelId="{0F6E54E6-7C70-4929-9C48-172B30C18DBD}" type="pres">
      <dgm:prSet presAssocID="{F5BE01FC-C196-499A-B98B-8B4E3ABE3E49}" presName="node" presStyleLbl="node1" presStyleIdx="7" presStyleCnt="10">
        <dgm:presLayoutVars>
          <dgm:bulletEnabled val="1"/>
        </dgm:presLayoutVars>
      </dgm:prSet>
      <dgm:spPr/>
    </dgm:pt>
    <dgm:pt modelId="{92B40532-63FE-4435-A212-92786DCEC0AC}" type="pres">
      <dgm:prSet presAssocID="{9C397423-D2E1-447A-B97A-080D8D8563D7}" presName="sibTrans" presStyleCnt="0"/>
      <dgm:spPr/>
    </dgm:pt>
    <dgm:pt modelId="{D296BB15-6227-4010-AC22-DFF350770A4C}" type="pres">
      <dgm:prSet presAssocID="{8F00AB20-7321-4D8B-A357-6DD49DEF08A2}" presName="node" presStyleLbl="node1" presStyleIdx="8" presStyleCnt="10">
        <dgm:presLayoutVars>
          <dgm:bulletEnabled val="1"/>
        </dgm:presLayoutVars>
      </dgm:prSet>
      <dgm:spPr/>
    </dgm:pt>
    <dgm:pt modelId="{F9A84951-EF88-429C-8D35-81E15BC03ACA}" type="pres">
      <dgm:prSet presAssocID="{789720DE-B38D-404F-AAAD-8B7C25CED24E}" presName="sibTrans" presStyleCnt="0"/>
      <dgm:spPr/>
    </dgm:pt>
    <dgm:pt modelId="{AFC752CD-F1E0-4E0B-A0E9-198B8369F36D}" type="pres">
      <dgm:prSet presAssocID="{F9DC3403-6C48-4C76-B6B6-6E00E4C19334}" presName="node" presStyleLbl="node1" presStyleIdx="9" presStyleCnt="10">
        <dgm:presLayoutVars>
          <dgm:bulletEnabled val="1"/>
        </dgm:presLayoutVars>
      </dgm:prSet>
      <dgm:spPr/>
    </dgm:pt>
  </dgm:ptLst>
  <dgm:cxnLst>
    <dgm:cxn modelId="{D7D9461C-BF59-4C6A-AF81-AF9D3979F98D}" srcId="{801C3A88-20B5-42AC-8199-EB056677DC11}" destId="{741F8F50-87B4-4D1F-B481-EC9BC50D04D3}" srcOrd="3" destOrd="0" parTransId="{AF03CD4D-7037-4BA1-A897-52DD1EC83419}" sibTransId="{87F43923-B27C-48AC-8970-8428087CE3D4}"/>
    <dgm:cxn modelId="{C2C9A41F-A1F9-4575-89CD-C111EA969BDF}" srcId="{801C3A88-20B5-42AC-8199-EB056677DC11}" destId="{B02DAEB8-6B66-46A4-891C-344D102B8825}" srcOrd="6" destOrd="0" parTransId="{6DDF9DAA-FA91-4582-B300-1A27B0E7F8EC}" sibTransId="{3C38869A-7D0A-4B20-85BD-7ACC524A8004}"/>
    <dgm:cxn modelId="{0F5D7724-B796-4277-A91B-6278D8F5841B}" type="presOf" srcId="{B02DAEB8-6B66-46A4-891C-344D102B8825}" destId="{F667F0BD-62B0-4799-A5E3-225D5FF6DA5D}" srcOrd="0" destOrd="0" presId="urn:microsoft.com/office/officeart/2005/8/layout/default"/>
    <dgm:cxn modelId="{84EA455D-7A3E-4D18-9729-67FFF165F4A3}" srcId="{801C3A88-20B5-42AC-8199-EB056677DC11}" destId="{F9DC3403-6C48-4C76-B6B6-6E00E4C19334}" srcOrd="9" destOrd="0" parTransId="{208B7F70-1420-4D1F-BA7E-47B2BF392756}" sibTransId="{EFE3AB74-E40B-4AE2-837B-AE6E5C1BC62D}"/>
    <dgm:cxn modelId="{2B4E2C45-59AB-4AEA-87B2-791EB02A2A5C}" type="presOf" srcId="{494F9EF0-131C-46F2-AD89-80D1FBCE3BE6}" destId="{D0916EC6-E5AF-4C0E-8357-A5964006BEC2}" srcOrd="0" destOrd="0" presId="urn:microsoft.com/office/officeart/2005/8/layout/default"/>
    <dgm:cxn modelId="{0693B046-4FE0-40FB-9204-206A6CD3636C}" type="presOf" srcId="{1C4BFA51-A6D9-41C3-8214-D4C47E261970}" destId="{9B423B0D-7544-433C-A619-6527D53B19A6}" srcOrd="0" destOrd="0" presId="urn:microsoft.com/office/officeart/2005/8/layout/default"/>
    <dgm:cxn modelId="{AB1DDD47-BFC3-40B2-804B-1AE955DA3E55}" srcId="{801C3A88-20B5-42AC-8199-EB056677DC11}" destId="{8F00AB20-7321-4D8B-A357-6DD49DEF08A2}" srcOrd="8" destOrd="0" parTransId="{A8210E2E-2291-4FB6-A5A9-DD4685394A09}" sibTransId="{789720DE-B38D-404F-AAAD-8B7C25CED24E}"/>
    <dgm:cxn modelId="{958F3E52-EF72-4A6A-B18D-4A2225ADDC9C}" type="presOf" srcId="{F5BE01FC-C196-499A-B98B-8B4E3ABE3E49}" destId="{0F6E54E6-7C70-4929-9C48-172B30C18DBD}" srcOrd="0" destOrd="0" presId="urn:microsoft.com/office/officeart/2005/8/layout/default"/>
    <dgm:cxn modelId="{269A6574-5AA3-44D1-A5C6-243A0C1183C2}" type="presOf" srcId="{43266767-7646-43E5-A676-0E8E03F5961A}" destId="{DE20F36A-9D70-432D-910A-63ACF43B15E0}" srcOrd="0" destOrd="0" presId="urn:microsoft.com/office/officeart/2005/8/layout/default"/>
    <dgm:cxn modelId="{4992F255-9CD6-4942-B708-DA520D479319}" srcId="{801C3A88-20B5-42AC-8199-EB056677DC11}" destId="{1C7F7A22-F7DD-4C32-BAD5-93715ACB1D78}" srcOrd="4" destOrd="0" parTransId="{729CB526-43F0-4943-981C-808E313E1F4C}" sibTransId="{45B990E0-1906-4ECE-8F36-FF1E43945C00}"/>
    <dgm:cxn modelId="{A9C7AF77-8BFD-4755-9088-2882C9053D85}" srcId="{801C3A88-20B5-42AC-8199-EB056677DC11}" destId="{1C4BFA51-A6D9-41C3-8214-D4C47E261970}" srcOrd="2" destOrd="0" parTransId="{FB7AEED8-D7C2-4556-B0A6-C2B3120A5517}" sibTransId="{E20C12F1-C023-4E6B-9CE2-38E63EF78543}"/>
    <dgm:cxn modelId="{CC8C477C-50A4-4B7E-8000-2AA58B7971FF}" type="presOf" srcId="{801C3A88-20B5-42AC-8199-EB056677DC11}" destId="{E740CE7C-BFDB-491D-9B79-4B1528CA7677}" srcOrd="0" destOrd="0" presId="urn:microsoft.com/office/officeart/2005/8/layout/default"/>
    <dgm:cxn modelId="{4869E0A0-AE50-4354-A2ED-ED2557C9A480}" type="presOf" srcId="{741F8F50-87B4-4D1F-B481-EC9BC50D04D3}" destId="{CB27E8C0-EDA4-461B-9605-BABBA5C67143}" srcOrd="0" destOrd="0" presId="urn:microsoft.com/office/officeart/2005/8/layout/default"/>
    <dgm:cxn modelId="{7539D3B5-B067-45F6-8C70-9E1DEC5DFB7E}" srcId="{801C3A88-20B5-42AC-8199-EB056677DC11}" destId="{C370D910-B772-4AB7-AE70-7CDD62D4FB9A}" srcOrd="1" destOrd="0" parTransId="{EBEEA7A0-EECD-49E0-ADC8-4E9415E7095E}" sibTransId="{75A11D7A-E39C-466A-BB0A-0A88D3BF9B32}"/>
    <dgm:cxn modelId="{13A2FDB7-2E3E-4B1B-86F7-6C39BA385500}" srcId="{801C3A88-20B5-42AC-8199-EB056677DC11}" destId="{43266767-7646-43E5-A676-0E8E03F5961A}" srcOrd="0" destOrd="0" parTransId="{8FA3D39C-7F24-4EA3-A1B1-CF21D7A44139}" sibTransId="{914E6DCD-BA17-4C18-9434-C9974F1824FF}"/>
    <dgm:cxn modelId="{3C88E5B8-9CA6-4B0F-939B-D75D9399BCEE}" srcId="{801C3A88-20B5-42AC-8199-EB056677DC11}" destId="{494F9EF0-131C-46F2-AD89-80D1FBCE3BE6}" srcOrd="5" destOrd="0" parTransId="{C932D482-6ED7-48E9-9852-D82FE2881D3A}" sibTransId="{709464B5-B0BF-4918-B101-84CCB9FFC69F}"/>
    <dgm:cxn modelId="{1AE366C0-F671-4D41-80C7-ACD6F5432C16}" type="presOf" srcId="{1C7F7A22-F7DD-4C32-BAD5-93715ACB1D78}" destId="{D19DBF5A-CCCD-4AB8-9B11-563B68D2485C}" srcOrd="0" destOrd="0" presId="urn:microsoft.com/office/officeart/2005/8/layout/default"/>
    <dgm:cxn modelId="{3DD4E9C4-7875-4C2F-BE30-BAF98699DC3F}" type="presOf" srcId="{C370D910-B772-4AB7-AE70-7CDD62D4FB9A}" destId="{18816028-67D7-4626-9BA4-540B1B921CBD}" srcOrd="0" destOrd="0" presId="urn:microsoft.com/office/officeart/2005/8/layout/default"/>
    <dgm:cxn modelId="{699216C9-DF80-4036-94F0-C0FFD058056B}" type="presOf" srcId="{8F00AB20-7321-4D8B-A357-6DD49DEF08A2}" destId="{D296BB15-6227-4010-AC22-DFF350770A4C}" srcOrd="0" destOrd="0" presId="urn:microsoft.com/office/officeart/2005/8/layout/default"/>
    <dgm:cxn modelId="{835AF0D9-7CE1-4951-BF09-A742BBA7B9B0}" type="presOf" srcId="{F9DC3403-6C48-4C76-B6B6-6E00E4C19334}" destId="{AFC752CD-F1E0-4E0B-A0E9-198B8369F36D}" srcOrd="0" destOrd="0" presId="urn:microsoft.com/office/officeart/2005/8/layout/default"/>
    <dgm:cxn modelId="{0365C8F2-0B6A-4F34-A89B-21E8F34905A0}" srcId="{801C3A88-20B5-42AC-8199-EB056677DC11}" destId="{F5BE01FC-C196-499A-B98B-8B4E3ABE3E49}" srcOrd="7" destOrd="0" parTransId="{AC420354-30FA-4A43-B633-B9E2D975A944}" sibTransId="{9C397423-D2E1-447A-B97A-080D8D8563D7}"/>
    <dgm:cxn modelId="{D1CA4F25-783F-417A-8581-8BE7F4522EF0}" type="presParOf" srcId="{E740CE7C-BFDB-491D-9B79-4B1528CA7677}" destId="{DE20F36A-9D70-432D-910A-63ACF43B15E0}" srcOrd="0" destOrd="0" presId="urn:microsoft.com/office/officeart/2005/8/layout/default"/>
    <dgm:cxn modelId="{5A1642F6-5F36-4A4C-AA1A-38479ACDA164}" type="presParOf" srcId="{E740CE7C-BFDB-491D-9B79-4B1528CA7677}" destId="{57B6FFD8-F327-4521-B971-368778AEFD2C}" srcOrd="1" destOrd="0" presId="urn:microsoft.com/office/officeart/2005/8/layout/default"/>
    <dgm:cxn modelId="{F7ED0135-1980-4B0F-B156-82A972DF964A}" type="presParOf" srcId="{E740CE7C-BFDB-491D-9B79-4B1528CA7677}" destId="{18816028-67D7-4626-9BA4-540B1B921CBD}" srcOrd="2" destOrd="0" presId="urn:microsoft.com/office/officeart/2005/8/layout/default"/>
    <dgm:cxn modelId="{932F266D-7AE9-42FB-80E9-7C0955EA1887}" type="presParOf" srcId="{E740CE7C-BFDB-491D-9B79-4B1528CA7677}" destId="{6AC8661C-B50D-4707-8CED-808135270539}" srcOrd="3" destOrd="0" presId="urn:microsoft.com/office/officeart/2005/8/layout/default"/>
    <dgm:cxn modelId="{6207902A-44D7-4962-B689-0359F1EEC117}" type="presParOf" srcId="{E740CE7C-BFDB-491D-9B79-4B1528CA7677}" destId="{9B423B0D-7544-433C-A619-6527D53B19A6}" srcOrd="4" destOrd="0" presId="urn:microsoft.com/office/officeart/2005/8/layout/default"/>
    <dgm:cxn modelId="{3203EDF6-D101-4B59-B064-65527876C965}" type="presParOf" srcId="{E740CE7C-BFDB-491D-9B79-4B1528CA7677}" destId="{B02B4DD4-54E9-4DDB-895F-DA3A19D766A2}" srcOrd="5" destOrd="0" presId="urn:microsoft.com/office/officeart/2005/8/layout/default"/>
    <dgm:cxn modelId="{3EBE82BC-067D-438A-85B5-E8295FF8F8AB}" type="presParOf" srcId="{E740CE7C-BFDB-491D-9B79-4B1528CA7677}" destId="{CB27E8C0-EDA4-461B-9605-BABBA5C67143}" srcOrd="6" destOrd="0" presId="urn:microsoft.com/office/officeart/2005/8/layout/default"/>
    <dgm:cxn modelId="{1738FA59-76CB-48FD-A9F0-8B2C0AC7FA4E}" type="presParOf" srcId="{E740CE7C-BFDB-491D-9B79-4B1528CA7677}" destId="{34AF1EC2-F3BC-4604-98DD-9AAE979A2DB7}" srcOrd="7" destOrd="0" presId="urn:microsoft.com/office/officeart/2005/8/layout/default"/>
    <dgm:cxn modelId="{25B30FB2-1C9A-4DF0-B2A8-EB33A2DD236E}" type="presParOf" srcId="{E740CE7C-BFDB-491D-9B79-4B1528CA7677}" destId="{D19DBF5A-CCCD-4AB8-9B11-563B68D2485C}" srcOrd="8" destOrd="0" presId="urn:microsoft.com/office/officeart/2005/8/layout/default"/>
    <dgm:cxn modelId="{8C2731C9-D054-42ED-822E-39C84BCDEB81}" type="presParOf" srcId="{E740CE7C-BFDB-491D-9B79-4B1528CA7677}" destId="{D70E96F4-47CF-4E66-A34E-8833F0A8DA9B}" srcOrd="9" destOrd="0" presId="urn:microsoft.com/office/officeart/2005/8/layout/default"/>
    <dgm:cxn modelId="{CA9502D8-5D75-48D5-AD21-E2FEE854843C}" type="presParOf" srcId="{E740CE7C-BFDB-491D-9B79-4B1528CA7677}" destId="{D0916EC6-E5AF-4C0E-8357-A5964006BEC2}" srcOrd="10" destOrd="0" presId="urn:microsoft.com/office/officeart/2005/8/layout/default"/>
    <dgm:cxn modelId="{09FAFB41-1F5B-412D-870A-8D11B29496E8}" type="presParOf" srcId="{E740CE7C-BFDB-491D-9B79-4B1528CA7677}" destId="{9B57BB35-2CB5-4058-9CD9-027DA75C18BE}" srcOrd="11" destOrd="0" presId="urn:microsoft.com/office/officeart/2005/8/layout/default"/>
    <dgm:cxn modelId="{D626A686-6266-4476-84A1-058CE620AC51}" type="presParOf" srcId="{E740CE7C-BFDB-491D-9B79-4B1528CA7677}" destId="{F667F0BD-62B0-4799-A5E3-225D5FF6DA5D}" srcOrd="12" destOrd="0" presId="urn:microsoft.com/office/officeart/2005/8/layout/default"/>
    <dgm:cxn modelId="{D30B73EC-8228-40FB-82E9-F968CBD223FD}" type="presParOf" srcId="{E740CE7C-BFDB-491D-9B79-4B1528CA7677}" destId="{DD424163-CC23-49A0-98EB-82A8581AE003}" srcOrd="13" destOrd="0" presId="urn:microsoft.com/office/officeart/2005/8/layout/default"/>
    <dgm:cxn modelId="{DBED2B3B-0083-4892-9132-B8B3A4EA141C}" type="presParOf" srcId="{E740CE7C-BFDB-491D-9B79-4B1528CA7677}" destId="{0F6E54E6-7C70-4929-9C48-172B30C18DBD}" srcOrd="14" destOrd="0" presId="urn:microsoft.com/office/officeart/2005/8/layout/default"/>
    <dgm:cxn modelId="{580D1B88-2488-4C2D-A394-C508A77C7666}" type="presParOf" srcId="{E740CE7C-BFDB-491D-9B79-4B1528CA7677}" destId="{92B40532-63FE-4435-A212-92786DCEC0AC}" srcOrd="15" destOrd="0" presId="urn:microsoft.com/office/officeart/2005/8/layout/default"/>
    <dgm:cxn modelId="{90C60ED3-48D7-4382-95B6-BCBBDF806636}" type="presParOf" srcId="{E740CE7C-BFDB-491D-9B79-4B1528CA7677}" destId="{D296BB15-6227-4010-AC22-DFF350770A4C}" srcOrd="16" destOrd="0" presId="urn:microsoft.com/office/officeart/2005/8/layout/default"/>
    <dgm:cxn modelId="{F38767E2-F758-41BF-B13C-F25D644F6B17}" type="presParOf" srcId="{E740CE7C-BFDB-491D-9B79-4B1528CA7677}" destId="{F9A84951-EF88-429C-8D35-81E15BC03ACA}" srcOrd="17" destOrd="0" presId="urn:microsoft.com/office/officeart/2005/8/layout/default"/>
    <dgm:cxn modelId="{831A18AB-A701-44E5-AE8D-8A984A89515B}" type="presParOf" srcId="{E740CE7C-BFDB-491D-9B79-4B1528CA7677}" destId="{AFC752CD-F1E0-4E0B-A0E9-198B8369F36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951C0-50D3-45A4-8452-F5DB04FA2AA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313A91-643C-41F4-8A5A-66AD41F1B556}">
      <dgm:prSet/>
      <dgm:spPr/>
      <dgm:t>
        <a:bodyPr/>
        <a:lstStyle/>
        <a:p>
          <a:r>
            <a:rPr lang="en-GB" b="1">
              <a:latin typeface="Jost"/>
            </a:rPr>
            <a:t>Skills mismatch</a:t>
          </a:r>
          <a:r>
            <a:rPr lang="en-GB">
              <a:latin typeface="Jost"/>
            </a:rPr>
            <a:t>: Between skills sought by employers and those held by residents. </a:t>
          </a:r>
          <a:endParaRPr lang="en-US">
            <a:latin typeface="Jost"/>
          </a:endParaRPr>
        </a:p>
      </dgm:t>
    </dgm:pt>
    <dgm:pt modelId="{E2B18137-11BB-4B6F-A30B-DAE26A104B32}" type="parTrans" cxnId="{35742CC0-2CD4-4D8C-9C12-C3C92E27DF9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C71A77EA-4724-4EEC-85E3-79D57BAF994E}" type="sibTrans" cxnId="{35742CC0-2CD4-4D8C-9C12-C3C92E27DF9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8BFD9194-DCFB-4D14-A3C7-B2C4534CADDB}">
      <dgm:prSet/>
      <dgm:spPr/>
      <dgm:t>
        <a:bodyPr/>
        <a:lstStyle/>
        <a:p>
          <a:r>
            <a:rPr lang="en-GB" b="1" dirty="0">
              <a:latin typeface="Jost"/>
            </a:rPr>
            <a:t>Attracting talent</a:t>
          </a:r>
          <a:r>
            <a:rPr lang="en-GB" dirty="0">
              <a:latin typeface="Jost"/>
            </a:rPr>
            <a:t>: Challenges due to high housing costs, lack of vibrancy in urban centres, poor public transport to rural areas. </a:t>
          </a:r>
          <a:endParaRPr lang="en-US" dirty="0">
            <a:latin typeface="Jost"/>
          </a:endParaRPr>
        </a:p>
      </dgm:t>
    </dgm:pt>
    <dgm:pt modelId="{605A8C16-9250-4213-8BA5-E9EBC9D43824}" type="parTrans" cxnId="{7C05B85E-713A-4FCF-A3D2-DF76FF24B98B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8B87C4E0-8F7B-4D7E-A5CB-98DDBEB3975B}" type="sibTrans" cxnId="{7C05B85E-713A-4FCF-A3D2-DF76FF24B98B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4F757873-17D3-49C9-9223-0488B11274D3}">
      <dgm:prSet/>
      <dgm:spPr/>
      <dgm:t>
        <a:bodyPr/>
        <a:lstStyle/>
        <a:p>
          <a:r>
            <a:rPr lang="en-GB" b="1">
              <a:latin typeface="Jost"/>
            </a:rPr>
            <a:t>Retaining talent</a:t>
          </a:r>
          <a:r>
            <a:rPr lang="en-GB">
              <a:latin typeface="Jost"/>
            </a:rPr>
            <a:t>: High proportion of skilled residents leave for university or move out for better jobs. </a:t>
          </a:r>
          <a:endParaRPr lang="en-US">
            <a:latin typeface="Jost"/>
          </a:endParaRPr>
        </a:p>
      </dgm:t>
    </dgm:pt>
    <dgm:pt modelId="{3E741704-74F8-4170-B023-8AD28F4F771F}" type="parTrans" cxnId="{CD4DDEB2-DB3B-45C3-A1FA-BC4C5EEC6355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4792DCBF-39D1-47E1-9FF3-85A379B943A6}" type="sibTrans" cxnId="{CD4DDEB2-DB3B-45C3-A1FA-BC4C5EEC6355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C563968F-2CE6-42AE-B69E-FAF6DB6899E0}">
      <dgm:prSet/>
      <dgm:spPr/>
      <dgm:t>
        <a:bodyPr/>
        <a:lstStyle/>
        <a:p>
          <a:r>
            <a:rPr lang="en-GB" b="1">
              <a:latin typeface="Jost"/>
            </a:rPr>
            <a:t>Small businesses</a:t>
          </a:r>
          <a:r>
            <a:rPr lang="en-GB">
              <a:latin typeface="Jost"/>
            </a:rPr>
            <a:t>: 42% of employees work for companies with fewer than 50 people (32% nationally). </a:t>
          </a:r>
          <a:endParaRPr lang="en-US">
            <a:latin typeface="Jost"/>
          </a:endParaRPr>
        </a:p>
      </dgm:t>
    </dgm:pt>
    <dgm:pt modelId="{F90FA4A3-68DB-4C19-9535-90FD79780773}" type="parTrans" cxnId="{98B5BCE5-172A-4311-A7AF-30DD2939943D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3AC4A8A7-B4BF-4C76-838D-2D1267821E06}" type="sibTrans" cxnId="{98B5BCE5-172A-4311-A7AF-30DD2939943D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300D7481-A25E-470E-84DC-2304F3CB6D5B}">
      <dgm:prSet/>
      <dgm:spPr/>
      <dgm:t>
        <a:bodyPr/>
        <a:lstStyle/>
        <a:p>
          <a:r>
            <a:rPr lang="en-GB" b="1">
              <a:latin typeface="Jost"/>
            </a:rPr>
            <a:t>Recruitment difficulties</a:t>
          </a:r>
          <a:r>
            <a:rPr lang="en-GB">
              <a:latin typeface="Jost"/>
            </a:rPr>
            <a:t>: 18% of employers had hard-to-fill vacancies (15% nationally). </a:t>
          </a:r>
          <a:endParaRPr lang="en-US">
            <a:latin typeface="Jost"/>
          </a:endParaRPr>
        </a:p>
      </dgm:t>
    </dgm:pt>
    <dgm:pt modelId="{516EFE68-62DA-4836-A2DA-50079C59B01D}" type="parTrans" cxnId="{5C371521-2A82-40C9-880E-B8CC758A2B80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96236717-810A-43C6-8887-68A18F1A3424}" type="sibTrans" cxnId="{5C371521-2A82-40C9-880E-B8CC758A2B80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46D72DB7-690E-42A7-8A04-CCC694600D30}">
      <dgm:prSet/>
      <dgm:spPr/>
      <dgm:t>
        <a:bodyPr/>
        <a:lstStyle/>
        <a:p>
          <a:r>
            <a:rPr lang="en-GB" b="1">
              <a:latin typeface="Jost"/>
            </a:rPr>
            <a:t>Skills shortage vacancies</a:t>
          </a:r>
          <a:r>
            <a:rPr lang="en-GB">
              <a:latin typeface="Jost"/>
            </a:rPr>
            <a:t>: over a third of vacancies are due to skills shortages. </a:t>
          </a:r>
          <a:endParaRPr lang="en-US">
            <a:latin typeface="Jost"/>
          </a:endParaRPr>
        </a:p>
      </dgm:t>
    </dgm:pt>
    <dgm:pt modelId="{82171FB6-9B0B-4D94-913C-A41F5A491B3E}" type="parTrans" cxnId="{76B5E7E4-594A-47BA-904C-E3687E40DC6B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703B809-14F3-4251-A81F-983191031C75}" type="sibTrans" cxnId="{76B5E7E4-594A-47BA-904C-E3687E40DC6B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DB71BDA7-07A1-4A37-B856-A365B4969612}">
      <dgm:prSet/>
      <dgm:spPr/>
      <dgm:t>
        <a:bodyPr/>
        <a:lstStyle/>
        <a:p>
          <a:r>
            <a:rPr lang="en-GB" b="1">
              <a:latin typeface="Jost"/>
            </a:rPr>
            <a:t>Staff proficiency</a:t>
          </a:r>
          <a:r>
            <a:rPr lang="en-GB">
              <a:latin typeface="Jost"/>
            </a:rPr>
            <a:t>: 13% of employers had staff not fully proficient (national average 15%). </a:t>
          </a:r>
          <a:endParaRPr lang="en-US">
            <a:latin typeface="Jost"/>
          </a:endParaRPr>
        </a:p>
      </dgm:t>
    </dgm:pt>
    <dgm:pt modelId="{7ACFD186-3D4B-4ABA-AA02-7A53961A909D}" type="parTrans" cxnId="{343E500B-D0A0-4224-A0BA-79A020A6F2F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3596B4FE-C3FA-4D61-A08A-62E226D3A9F2}" type="sibTrans" cxnId="{343E500B-D0A0-4224-A0BA-79A020A6F2F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44EBFA6-75E4-4C07-AD20-8265C18FF99E}">
      <dgm:prSet/>
      <dgm:spPr/>
      <dgm:t>
        <a:bodyPr/>
        <a:lstStyle/>
        <a:p>
          <a:r>
            <a:rPr lang="en-GB" b="1" dirty="0">
              <a:latin typeface="Jost"/>
            </a:rPr>
            <a:t>Training issues</a:t>
          </a:r>
          <a:r>
            <a:rPr lang="en-GB" dirty="0">
              <a:latin typeface="Jost"/>
            </a:rPr>
            <a:t>: 30% of employers with a skills gap cited lack of appropriate training; 58% funded or arranged training (national average of 60%). </a:t>
          </a:r>
          <a:endParaRPr lang="en-US" dirty="0">
            <a:latin typeface="Jost"/>
          </a:endParaRPr>
        </a:p>
      </dgm:t>
    </dgm:pt>
    <dgm:pt modelId="{F49FD371-1B93-42AF-B5DF-434663D71613}" type="parTrans" cxnId="{ED5C7348-E0FA-4D3A-B6E9-A0B5231C47BC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E570977-E09D-4C7C-B2C1-916C4C653443}" type="sibTrans" cxnId="{ED5C7348-E0FA-4D3A-B6E9-A0B5231C47BC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D626CB1-2C27-4F58-8E5C-220F07A2AFB4}" type="pres">
      <dgm:prSet presAssocID="{E59951C0-50D3-45A4-8452-F5DB04FA2AAE}" presName="diagram" presStyleCnt="0">
        <dgm:presLayoutVars>
          <dgm:dir/>
          <dgm:resizeHandles val="exact"/>
        </dgm:presLayoutVars>
      </dgm:prSet>
      <dgm:spPr/>
    </dgm:pt>
    <dgm:pt modelId="{FFDC0BE5-5892-45AA-965B-7ECFEDC45D16}" type="pres">
      <dgm:prSet presAssocID="{69313A91-643C-41F4-8A5A-66AD41F1B556}" presName="node" presStyleLbl="node1" presStyleIdx="0" presStyleCnt="8">
        <dgm:presLayoutVars>
          <dgm:bulletEnabled val="1"/>
        </dgm:presLayoutVars>
      </dgm:prSet>
      <dgm:spPr/>
    </dgm:pt>
    <dgm:pt modelId="{321B9C2E-1B8F-4D20-9467-36DA68B80140}" type="pres">
      <dgm:prSet presAssocID="{C71A77EA-4724-4EEC-85E3-79D57BAF994E}" presName="sibTrans" presStyleCnt="0"/>
      <dgm:spPr/>
    </dgm:pt>
    <dgm:pt modelId="{BFE40C35-1845-4918-925F-E1041897AFD1}" type="pres">
      <dgm:prSet presAssocID="{8BFD9194-DCFB-4D14-A3C7-B2C4534CADDB}" presName="node" presStyleLbl="node1" presStyleIdx="1" presStyleCnt="8">
        <dgm:presLayoutVars>
          <dgm:bulletEnabled val="1"/>
        </dgm:presLayoutVars>
      </dgm:prSet>
      <dgm:spPr/>
    </dgm:pt>
    <dgm:pt modelId="{C054AB7C-6462-4D51-A167-0536D5F4A0F3}" type="pres">
      <dgm:prSet presAssocID="{8B87C4E0-8F7B-4D7E-A5CB-98DDBEB3975B}" presName="sibTrans" presStyleCnt="0"/>
      <dgm:spPr/>
    </dgm:pt>
    <dgm:pt modelId="{945A239E-166B-4AEB-85A5-0FBAF96EF911}" type="pres">
      <dgm:prSet presAssocID="{4F757873-17D3-49C9-9223-0488B11274D3}" presName="node" presStyleLbl="node1" presStyleIdx="2" presStyleCnt="8">
        <dgm:presLayoutVars>
          <dgm:bulletEnabled val="1"/>
        </dgm:presLayoutVars>
      </dgm:prSet>
      <dgm:spPr/>
    </dgm:pt>
    <dgm:pt modelId="{7848A2B5-7D9F-46D7-AFE5-3D13E55E5053}" type="pres">
      <dgm:prSet presAssocID="{4792DCBF-39D1-47E1-9FF3-85A379B943A6}" presName="sibTrans" presStyleCnt="0"/>
      <dgm:spPr/>
    </dgm:pt>
    <dgm:pt modelId="{715D4CC6-757C-47EF-AAFB-4F8A0082A00C}" type="pres">
      <dgm:prSet presAssocID="{C563968F-2CE6-42AE-B69E-FAF6DB6899E0}" presName="node" presStyleLbl="node1" presStyleIdx="3" presStyleCnt="8">
        <dgm:presLayoutVars>
          <dgm:bulletEnabled val="1"/>
        </dgm:presLayoutVars>
      </dgm:prSet>
      <dgm:spPr/>
    </dgm:pt>
    <dgm:pt modelId="{CBBC396C-6EAF-476C-9B7E-110E7888B913}" type="pres">
      <dgm:prSet presAssocID="{3AC4A8A7-B4BF-4C76-838D-2D1267821E06}" presName="sibTrans" presStyleCnt="0"/>
      <dgm:spPr/>
    </dgm:pt>
    <dgm:pt modelId="{6A8303D6-3F4F-49D7-A7B9-0E989A8CFC4D}" type="pres">
      <dgm:prSet presAssocID="{300D7481-A25E-470E-84DC-2304F3CB6D5B}" presName="node" presStyleLbl="node1" presStyleIdx="4" presStyleCnt="8">
        <dgm:presLayoutVars>
          <dgm:bulletEnabled val="1"/>
        </dgm:presLayoutVars>
      </dgm:prSet>
      <dgm:spPr/>
    </dgm:pt>
    <dgm:pt modelId="{8495F383-DD15-44C7-812E-E3D5C43BDA44}" type="pres">
      <dgm:prSet presAssocID="{96236717-810A-43C6-8887-68A18F1A3424}" presName="sibTrans" presStyleCnt="0"/>
      <dgm:spPr/>
    </dgm:pt>
    <dgm:pt modelId="{97B38749-A464-4D7F-806D-874E26BC6C24}" type="pres">
      <dgm:prSet presAssocID="{46D72DB7-690E-42A7-8A04-CCC694600D30}" presName="node" presStyleLbl="node1" presStyleIdx="5" presStyleCnt="8">
        <dgm:presLayoutVars>
          <dgm:bulletEnabled val="1"/>
        </dgm:presLayoutVars>
      </dgm:prSet>
      <dgm:spPr/>
    </dgm:pt>
    <dgm:pt modelId="{675DB16C-5ECD-4C81-89BC-0725CE1A3738}" type="pres">
      <dgm:prSet presAssocID="{6703B809-14F3-4251-A81F-983191031C75}" presName="sibTrans" presStyleCnt="0"/>
      <dgm:spPr/>
    </dgm:pt>
    <dgm:pt modelId="{576AC75F-3238-4432-A2D3-A1E4299320AA}" type="pres">
      <dgm:prSet presAssocID="{DB71BDA7-07A1-4A37-B856-A365B4969612}" presName="node" presStyleLbl="node1" presStyleIdx="6" presStyleCnt="8">
        <dgm:presLayoutVars>
          <dgm:bulletEnabled val="1"/>
        </dgm:presLayoutVars>
      </dgm:prSet>
      <dgm:spPr/>
    </dgm:pt>
    <dgm:pt modelId="{16777643-DA59-4251-B238-F1D369F8CBA3}" type="pres">
      <dgm:prSet presAssocID="{3596B4FE-C3FA-4D61-A08A-62E226D3A9F2}" presName="sibTrans" presStyleCnt="0"/>
      <dgm:spPr/>
    </dgm:pt>
    <dgm:pt modelId="{7FE1EDB6-ADC3-4E75-A49F-4BE3F1E47529}" type="pres">
      <dgm:prSet presAssocID="{B44EBFA6-75E4-4C07-AD20-8265C18FF99E}" presName="node" presStyleLbl="node1" presStyleIdx="7" presStyleCnt="8">
        <dgm:presLayoutVars>
          <dgm:bulletEnabled val="1"/>
        </dgm:presLayoutVars>
      </dgm:prSet>
      <dgm:spPr/>
    </dgm:pt>
  </dgm:ptLst>
  <dgm:cxnLst>
    <dgm:cxn modelId="{343E500B-D0A0-4224-A0BA-79A020A6F2F4}" srcId="{E59951C0-50D3-45A4-8452-F5DB04FA2AAE}" destId="{DB71BDA7-07A1-4A37-B856-A365B4969612}" srcOrd="6" destOrd="0" parTransId="{7ACFD186-3D4B-4ABA-AA02-7A53961A909D}" sibTransId="{3596B4FE-C3FA-4D61-A08A-62E226D3A9F2}"/>
    <dgm:cxn modelId="{5C371521-2A82-40C9-880E-B8CC758A2B80}" srcId="{E59951C0-50D3-45A4-8452-F5DB04FA2AAE}" destId="{300D7481-A25E-470E-84DC-2304F3CB6D5B}" srcOrd="4" destOrd="0" parTransId="{516EFE68-62DA-4836-A2DA-50079C59B01D}" sibTransId="{96236717-810A-43C6-8887-68A18F1A3424}"/>
    <dgm:cxn modelId="{FD572830-D2B0-45B9-A5EB-66043DDF312E}" type="presOf" srcId="{DB71BDA7-07A1-4A37-B856-A365B4969612}" destId="{576AC75F-3238-4432-A2D3-A1E4299320AA}" srcOrd="0" destOrd="0" presId="urn:microsoft.com/office/officeart/2005/8/layout/default"/>
    <dgm:cxn modelId="{7C05B85E-713A-4FCF-A3D2-DF76FF24B98B}" srcId="{E59951C0-50D3-45A4-8452-F5DB04FA2AAE}" destId="{8BFD9194-DCFB-4D14-A3C7-B2C4534CADDB}" srcOrd="1" destOrd="0" parTransId="{605A8C16-9250-4213-8BA5-E9EBC9D43824}" sibTransId="{8B87C4E0-8F7B-4D7E-A5CB-98DDBEB3975B}"/>
    <dgm:cxn modelId="{1A33A443-B12F-4043-8F39-5A6149A922A2}" type="presOf" srcId="{E59951C0-50D3-45A4-8452-F5DB04FA2AAE}" destId="{6D626CB1-2C27-4F58-8E5C-220F07A2AFB4}" srcOrd="0" destOrd="0" presId="urn:microsoft.com/office/officeart/2005/8/layout/default"/>
    <dgm:cxn modelId="{ED5C7348-E0FA-4D3A-B6E9-A0B5231C47BC}" srcId="{E59951C0-50D3-45A4-8452-F5DB04FA2AAE}" destId="{B44EBFA6-75E4-4C07-AD20-8265C18FF99E}" srcOrd="7" destOrd="0" parTransId="{F49FD371-1B93-42AF-B5DF-434663D71613}" sibTransId="{BE570977-E09D-4C7C-B2C1-916C4C653443}"/>
    <dgm:cxn modelId="{E91BF46B-4194-4FD3-98F9-573DB0C24266}" type="presOf" srcId="{69313A91-643C-41F4-8A5A-66AD41F1B556}" destId="{FFDC0BE5-5892-45AA-965B-7ECFEDC45D16}" srcOrd="0" destOrd="0" presId="urn:microsoft.com/office/officeart/2005/8/layout/default"/>
    <dgm:cxn modelId="{A6F05174-63FE-4A0D-B224-EEF04E47B63E}" type="presOf" srcId="{8BFD9194-DCFB-4D14-A3C7-B2C4534CADDB}" destId="{BFE40C35-1845-4918-925F-E1041897AFD1}" srcOrd="0" destOrd="0" presId="urn:microsoft.com/office/officeart/2005/8/layout/default"/>
    <dgm:cxn modelId="{F5E2385A-0D34-4F30-9222-96C13A1449CB}" type="presOf" srcId="{4F757873-17D3-49C9-9223-0488B11274D3}" destId="{945A239E-166B-4AEB-85A5-0FBAF96EF911}" srcOrd="0" destOrd="0" presId="urn:microsoft.com/office/officeart/2005/8/layout/default"/>
    <dgm:cxn modelId="{ED0C4B7E-4DB0-477A-860C-6C41013BB6C3}" type="presOf" srcId="{B44EBFA6-75E4-4C07-AD20-8265C18FF99E}" destId="{7FE1EDB6-ADC3-4E75-A49F-4BE3F1E47529}" srcOrd="0" destOrd="0" presId="urn:microsoft.com/office/officeart/2005/8/layout/default"/>
    <dgm:cxn modelId="{CD4DDEB2-DB3B-45C3-A1FA-BC4C5EEC6355}" srcId="{E59951C0-50D3-45A4-8452-F5DB04FA2AAE}" destId="{4F757873-17D3-49C9-9223-0488B11274D3}" srcOrd="2" destOrd="0" parTransId="{3E741704-74F8-4170-B023-8AD28F4F771F}" sibTransId="{4792DCBF-39D1-47E1-9FF3-85A379B943A6}"/>
    <dgm:cxn modelId="{13EFC3B6-DFBD-4C7E-816F-866C0EF0B284}" type="presOf" srcId="{46D72DB7-690E-42A7-8A04-CCC694600D30}" destId="{97B38749-A464-4D7F-806D-874E26BC6C24}" srcOrd="0" destOrd="0" presId="urn:microsoft.com/office/officeart/2005/8/layout/default"/>
    <dgm:cxn modelId="{689532BE-703F-4528-ACE6-177E164DFFDB}" type="presOf" srcId="{C563968F-2CE6-42AE-B69E-FAF6DB6899E0}" destId="{715D4CC6-757C-47EF-AAFB-4F8A0082A00C}" srcOrd="0" destOrd="0" presId="urn:microsoft.com/office/officeart/2005/8/layout/default"/>
    <dgm:cxn modelId="{35742CC0-2CD4-4D8C-9C12-C3C92E27DF94}" srcId="{E59951C0-50D3-45A4-8452-F5DB04FA2AAE}" destId="{69313A91-643C-41F4-8A5A-66AD41F1B556}" srcOrd="0" destOrd="0" parTransId="{E2B18137-11BB-4B6F-A30B-DAE26A104B32}" sibTransId="{C71A77EA-4724-4EEC-85E3-79D57BAF994E}"/>
    <dgm:cxn modelId="{76B5E7E4-594A-47BA-904C-E3687E40DC6B}" srcId="{E59951C0-50D3-45A4-8452-F5DB04FA2AAE}" destId="{46D72DB7-690E-42A7-8A04-CCC694600D30}" srcOrd="5" destOrd="0" parTransId="{82171FB6-9B0B-4D94-913C-A41F5A491B3E}" sibTransId="{6703B809-14F3-4251-A81F-983191031C75}"/>
    <dgm:cxn modelId="{98B5BCE5-172A-4311-A7AF-30DD2939943D}" srcId="{E59951C0-50D3-45A4-8452-F5DB04FA2AAE}" destId="{C563968F-2CE6-42AE-B69E-FAF6DB6899E0}" srcOrd="3" destOrd="0" parTransId="{F90FA4A3-68DB-4C19-9535-90FD79780773}" sibTransId="{3AC4A8A7-B4BF-4C76-838D-2D1267821E06}"/>
    <dgm:cxn modelId="{C058E6F9-F736-4056-A33E-DF9526220997}" type="presOf" srcId="{300D7481-A25E-470E-84DC-2304F3CB6D5B}" destId="{6A8303D6-3F4F-49D7-A7B9-0E989A8CFC4D}" srcOrd="0" destOrd="0" presId="urn:microsoft.com/office/officeart/2005/8/layout/default"/>
    <dgm:cxn modelId="{F72A83BF-9CD4-46F9-A3DF-EC528CDFFF56}" type="presParOf" srcId="{6D626CB1-2C27-4F58-8E5C-220F07A2AFB4}" destId="{FFDC0BE5-5892-45AA-965B-7ECFEDC45D16}" srcOrd="0" destOrd="0" presId="urn:microsoft.com/office/officeart/2005/8/layout/default"/>
    <dgm:cxn modelId="{803BBA5F-AF6F-4947-942C-138DA31F1D4B}" type="presParOf" srcId="{6D626CB1-2C27-4F58-8E5C-220F07A2AFB4}" destId="{321B9C2E-1B8F-4D20-9467-36DA68B80140}" srcOrd="1" destOrd="0" presId="urn:microsoft.com/office/officeart/2005/8/layout/default"/>
    <dgm:cxn modelId="{EB63304E-290F-419E-92EA-5ECA926DBD6B}" type="presParOf" srcId="{6D626CB1-2C27-4F58-8E5C-220F07A2AFB4}" destId="{BFE40C35-1845-4918-925F-E1041897AFD1}" srcOrd="2" destOrd="0" presId="urn:microsoft.com/office/officeart/2005/8/layout/default"/>
    <dgm:cxn modelId="{7F59A313-060F-4826-8396-E6CE11F1C666}" type="presParOf" srcId="{6D626CB1-2C27-4F58-8E5C-220F07A2AFB4}" destId="{C054AB7C-6462-4D51-A167-0536D5F4A0F3}" srcOrd="3" destOrd="0" presId="urn:microsoft.com/office/officeart/2005/8/layout/default"/>
    <dgm:cxn modelId="{222241D7-DC67-43C5-826A-9A3C0D4B9915}" type="presParOf" srcId="{6D626CB1-2C27-4F58-8E5C-220F07A2AFB4}" destId="{945A239E-166B-4AEB-85A5-0FBAF96EF911}" srcOrd="4" destOrd="0" presId="urn:microsoft.com/office/officeart/2005/8/layout/default"/>
    <dgm:cxn modelId="{3CC7A114-3E35-4404-8CBD-26AA416E6F57}" type="presParOf" srcId="{6D626CB1-2C27-4F58-8E5C-220F07A2AFB4}" destId="{7848A2B5-7D9F-46D7-AFE5-3D13E55E5053}" srcOrd="5" destOrd="0" presId="urn:microsoft.com/office/officeart/2005/8/layout/default"/>
    <dgm:cxn modelId="{3E324CA8-1D4D-4BDD-BA91-A97E3BC7F5B0}" type="presParOf" srcId="{6D626CB1-2C27-4F58-8E5C-220F07A2AFB4}" destId="{715D4CC6-757C-47EF-AAFB-4F8A0082A00C}" srcOrd="6" destOrd="0" presId="urn:microsoft.com/office/officeart/2005/8/layout/default"/>
    <dgm:cxn modelId="{2CBD1714-C9C7-419E-B978-92CC2CADF228}" type="presParOf" srcId="{6D626CB1-2C27-4F58-8E5C-220F07A2AFB4}" destId="{CBBC396C-6EAF-476C-9B7E-110E7888B913}" srcOrd="7" destOrd="0" presId="urn:microsoft.com/office/officeart/2005/8/layout/default"/>
    <dgm:cxn modelId="{4ECF99D4-B757-4C7C-93A2-FC41AE48208D}" type="presParOf" srcId="{6D626CB1-2C27-4F58-8E5C-220F07A2AFB4}" destId="{6A8303D6-3F4F-49D7-A7B9-0E989A8CFC4D}" srcOrd="8" destOrd="0" presId="urn:microsoft.com/office/officeart/2005/8/layout/default"/>
    <dgm:cxn modelId="{E4726474-CED0-486D-BB69-675F5FD7E95D}" type="presParOf" srcId="{6D626CB1-2C27-4F58-8E5C-220F07A2AFB4}" destId="{8495F383-DD15-44C7-812E-E3D5C43BDA44}" srcOrd="9" destOrd="0" presId="urn:microsoft.com/office/officeart/2005/8/layout/default"/>
    <dgm:cxn modelId="{69FDF6F7-46E5-4855-8BA7-741BCBE951F3}" type="presParOf" srcId="{6D626CB1-2C27-4F58-8E5C-220F07A2AFB4}" destId="{97B38749-A464-4D7F-806D-874E26BC6C24}" srcOrd="10" destOrd="0" presId="urn:microsoft.com/office/officeart/2005/8/layout/default"/>
    <dgm:cxn modelId="{FA2B1FBE-AA56-4620-8B94-4B37AFEFA879}" type="presParOf" srcId="{6D626CB1-2C27-4F58-8E5C-220F07A2AFB4}" destId="{675DB16C-5ECD-4C81-89BC-0725CE1A3738}" srcOrd="11" destOrd="0" presId="urn:microsoft.com/office/officeart/2005/8/layout/default"/>
    <dgm:cxn modelId="{68A6BF1C-43B8-43FD-B129-97B7496E5765}" type="presParOf" srcId="{6D626CB1-2C27-4F58-8E5C-220F07A2AFB4}" destId="{576AC75F-3238-4432-A2D3-A1E4299320AA}" srcOrd="12" destOrd="0" presId="urn:microsoft.com/office/officeart/2005/8/layout/default"/>
    <dgm:cxn modelId="{99261F05-01C3-47BB-B8FA-748474EF26AA}" type="presParOf" srcId="{6D626CB1-2C27-4F58-8E5C-220F07A2AFB4}" destId="{16777643-DA59-4251-B238-F1D369F8CBA3}" srcOrd="13" destOrd="0" presId="urn:microsoft.com/office/officeart/2005/8/layout/default"/>
    <dgm:cxn modelId="{3811ABEE-0FB1-4635-862A-9232962EC4B1}" type="presParOf" srcId="{6D626CB1-2C27-4F58-8E5C-220F07A2AFB4}" destId="{7FE1EDB6-ADC3-4E75-A49F-4BE3F1E4752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 dirty="0">
              <a:latin typeface="Jost"/>
            </a:rPr>
            <a:t>Fastest growing occupations by employment (2019-2024)</a:t>
          </a:r>
          <a:endParaRPr lang="en-GB" dirty="0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>
              <a:latin typeface="Jost"/>
            </a:rPr>
            <a:t>Actors, Entertainers and Presenters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online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Graphic and Multimedia Designers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90314C6-25CA-462B-B225-495445CCFF28}">
      <dgm:prSet/>
      <dgm:spPr/>
      <dgm:t>
        <a:bodyPr/>
        <a:lstStyle/>
        <a:p>
          <a:r>
            <a:rPr lang="en-GB">
              <a:latin typeface="Jost"/>
            </a:rPr>
            <a:t>Musicians</a:t>
          </a:r>
        </a:p>
      </dgm:t>
    </dgm:pt>
    <dgm:pt modelId="{4E10D80A-2CAE-41E3-8AFE-CC7BA432BD3E}" type="par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3F37713-97DA-4130-93F1-E0BF5E274077}" type="sib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70A0B5A-9389-452B-9EC5-0EC50E0F1CD1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6E1D25D5-137C-4472-A110-D8ECC60F7EFD}" type="par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C90EB38-AB0A-46DA-8486-31748AA7FA66}" type="sib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70F1A6E-8603-4544-BA9B-5CFB1656E973}">
      <dgm:prSet/>
      <dgm:spPr/>
      <dgm:t>
        <a:bodyPr/>
        <a:lstStyle/>
        <a:p>
          <a:r>
            <a:rPr lang="en-GB">
              <a:latin typeface="Jost"/>
            </a:rPr>
            <a:t>Authors, Writers and Translators</a:t>
          </a:r>
        </a:p>
      </dgm:t>
    </dgm:pt>
    <dgm:pt modelId="{270CCD3A-BFE6-439F-B18B-C8ED14F7F607}" type="par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A7044D-971D-4846-826A-542F2F982E32}" type="sib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77BF7D-7E11-497B-91EF-01D61953DF64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33B9DE37-1398-490D-9F2C-CAD3975153A8}" type="par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5633D83-340B-4962-BFAC-761CE7A51BD8}" type="sib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2E7E1C9-893A-45DA-A98E-9B4C8A13DBEB}">
      <dgm:prSet/>
      <dgm:spPr/>
      <dgm:t>
        <a:bodyPr/>
        <a:lstStyle/>
        <a:p>
          <a:r>
            <a:rPr lang="en-US">
              <a:latin typeface="Jost"/>
            </a:rPr>
            <a:t>Photographers, Audio-visual and Broadcasting Equipment Operators</a:t>
          </a:r>
          <a:endParaRPr lang="en-GB">
            <a:latin typeface="Jost"/>
          </a:endParaRPr>
        </a:p>
      </dgm:t>
    </dgm:pt>
    <dgm:pt modelId="{2DAF7DB9-61FB-4B14-81C6-B8A8A0913A1B}" type="par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758417C-05E1-4364-B523-E01039841CDC}" type="sib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F27719A-3755-432E-9F15-2481E5CDF57F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FD1B069E-1527-41D5-83DE-F726D513B9EE}" type="par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1DC3260-A438-47E1-8BE7-509ED5FEE703}" type="sib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CC45346-32A4-4458-9A5B-AD322E9B39FE}">
      <dgm:prSet/>
      <dgm:spPr/>
      <dgm:t>
        <a:bodyPr/>
        <a:lstStyle/>
        <a:p>
          <a:r>
            <a:rPr lang="en-US" dirty="0">
              <a:latin typeface="Jost"/>
            </a:rPr>
            <a:t>Virtual Production &amp; VFX
Adaptable and transferable skills: communication, teamwork, flexibility.</a:t>
          </a:r>
          <a:endParaRPr lang="en-GB" dirty="0">
            <a:latin typeface="Jost"/>
          </a:endParaRPr>
        </a:p>
      </dgm:t>
    </dgm:pt>
    <dgm:pt modelId="{26ADB931-2263-4BB1-86F7-CDE497D46A1E}" type="par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36C1ED-965A-49D5-9702-512CCD87B2B7}" type="sib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5B1EED-2F6D-4A0C-9728-33BF282C3261}">
      <dgm:prSet/>
      <dgm:spPr/>
      <dgm:t>
        <a:bodyPr/>
        <a:lstStyle/>
        <a:p>
          <a:r>
            <a:rPr lang="en-GB">
              <a:latin typeface="Jost"/>
            </a:rPr>
            <a:t>Technical skills: ability to work with new software, Artificial Intelligence, and sustainable production practices</a:t>
          </a:r>
        </a:p>
      </dgm:t>
    </dgm:pt>
    <dgm:pt modelId="{40315706-FAD5-424F-AA6C-D6CACAB2664D}" type="par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7909E5C-94A9-4EDE-8B90-D34F9B4A4A2D}" type="sib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06062F-835F-4BC1-8264-406FC942BA85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7FAD5AAA-5218-4A11-B13C-9EC803D7836D}" type="par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B2296B0-D9CD-4D16-9E51-E24969820222}" type="sib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9E9930-B07A-4C70-B570-DD3DAA996708}">
      <dgm:prSet/>
      <dgm:spPr/>
      <dgm:t>
        <a:bodyPr/>
        <a:lstStyle/>
        <a:p>
          <a:r>
            <a:rPr lang="en-US" b="1">
              <a:latin typeface="Jost"/>
            </a:rPr>
            <a:t>Film studies:</a:t>
          </a:r>
          <a:r>
            <a:rPr lang="en-US" b="0">
              <a:latin typeface="Jost"/>
            </a:rPr>
            <a:t> </a:t>
          </a:r>
          <a:r>
            <a:rPr lang="en-GB" b="0">
              <a:latin typeface="Jost"/>
            </a:rPr>
            <a:t>English language or literature, Art and design, IT and computing, Media studies / Film studies, Photography</a:t>
          </a:r>
          <a:endParaRPr lang="en-US" b="0">
            <a:latin typeface="Jost"/>
          </a:endParaRPr>
        </a:p>
      </dgm:t>
    </dgm:pt>
    <dgm:pt modelId="{AD560971-CC7F-489E-BEAE-7D5E4B8B309C}" type="par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27DD9C1-151D-444A-9BE2-F3F8E511A767}" type="sib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0FCF7BC-62CA-4736-B852-5DAF5F61D721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A3E7DDC0-FFBA-4767-887E-714E8DB427CC}" type="par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48D9367-66C7-45C7-BFBC-090627D6BB34}" type="sib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80344F2-B03C-408D-BA4C-87347A299104}">
      <dgm:prSet/>
      <dgm:spPr/>
      <dgm:t>
        <a:bodyPr/>
        <a:lstStyle/>
        <a:p>
          <a:r>
            <a:rPr lang="en-US" b="1">
              <a:latin typeface="Jost"/>
            </a:rPr>
            <a:t>Digital Media production and technology: </a:t>
          </a:r>
          <a:r>
            <a:rPr lang="en-GB" b="0">
              <a:latin typeface="Jost"/>
            </a:rPr>
            <a:t>Art, Design technology, Computing, Engineering, Graphic design, Photography</a:t>
          </a:r>
          <a:endParaRPr lang="en-US" b="0">
            <a:latin typeface="Jost"/>
          </a:endParaRPr>
        </a:p>
      </dgm:t>
    </dgm:pt>
    <dgm:pt modelId="{CD717A7C-E7AA-4B1A-8FCD-1FC7B16E3772}" type="par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6BAC592-5168-42EE-92B1-536ACF9A3188}" type="sib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27AFBEE3-A4AD-4296-B613-F19A33361D03}" type="pres">
      <dgm:prSet presAssocID="{DF27719A-3755-432E-9F15-2481E5CDF5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49C21C-C0E9-45FD-8BFA-43920C210ECF}" type="pres">
      <dgm:prSet presAssocID="{DF27719A-3755-432E-9F15-2481E5CDF57F}" presName="childText" presStyleLbl="revTx" presStyleIdx="2" presStyleCnt="4">
        <dgm:presLayoutVars>
          <dgm:bulletEnabled val="1"/>
        </dgm:presLayoutVars>
      </dgm:prSet>
      <dgm:spPr/>
    </dgm:pt>
    <dgm:pt modelId="{9312CB32-D5AF-4CB1-B334-B32A03D71EFE}" type="pres">
      <dgm:prSet presAssocID="{E306062F-835F-4BC1-8264-406FC942BA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F50470-D461-4555-9633-B497A894C3E2}" type="pres">
      <dgm:prSet presAssocID="{E306062F-835F-4BC1-8264-406FC942BA8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C0BBE00-6677-4F36-8381-A81CEB2CB738}" type="presOf" srcId="{8C77BF7D-7E11-497B-91EF-01D61953DF64}" destId="{1574E3BB-A0E0-40B6-A37F-F1273E2A5B8E}" srcOrd="0" destOrd="2" presId="urn:microsoft.com/office/officeart/2005/8/layout/vList2"/>
    <dgm:cxn modelId="{BDA0380A-FCF4-4E3F-9525-8B0F227CCF3C}" type="presOf" srcId="{0ED9251E-57B0-4985-8325-CB591DC71BF6}" destId="{1574E3BB-A0E0-40B6-A37F-F1273E2A5B8E}" srcOrd="0" destOrd="0" presId="urn:microsoft.com/office/officeart/2005/8/layout/vList2"/>
    <dgm:cxn modelId="{579E8B0D-6A20-4D45-8B53-7268B0BF287F}" type="presOf" srcId="{C59E9930-B07A-4C70-B570-DD3DAA996708}" destId="{1FF50470-D461-4555-9633-B497A894C3E2}" srcOrd="0" destOrd="0" presId="urn:microsoft.com/office/officeart/2005/8/layout/vList2"/>
    <dgm:cxn modelId="{F311E015-01F3-4E75-8011-8381F0A456A9}" srcId="{A684B38F-58CE-470E-A420-ABB0DC955F66}" destId="{D90314C6-25CA-462B-B225-495445CCFF28}" srcOrd="1" destOrd="0" parTransId="{4E10D80A-2CAE-41E3-8AFE-CC7BA432BD3E}" sibTransId="{F3F37713-97DA-4130-93F1-E0BF5E274077}"/>
    <dgm:cxn modelId="{99368728-AE2F-49F3-B05B-5E0150B7DB2F}" srcId="{DF27719A-3755-432E-9F15-2481E5CDF57F}" destId="{C55B1EED-2F6D-4A0C-9728-33BF282C3261}" srcOrd="1" destOrd="0" parTransId="{40315706-FAD5-424F-AA6C-D6CACAB2664D}" sibTransId="{27909E5C-94A9-4EDE-8B90-D34F9B4A4A2D}"/>
    <dgm:cxn modelId="{36DB9D31-C41B-4F7D-9BA7-77F8AE19B952}" type="presOf" srcId="{C55B1EED-2F6D-4A0C-9728-33BF282C3261}" destId="{6F49C21C-C0E9-45FD-8BFA-43920C210ECF}" srcOrd="0" destOrd="1" presId="urn:microsoft.com/office/officeart/2005/8/layout/vList2"/>
    <dgm:cxn modelId="{CA26C235-C3F0-4F33-BE7C-42B8A52219E4}" type="presOf" srcId="{DF27719A-3755-432E-9F15-2481E5CDF57F}" destId="{27AFBEE3-A4AD-4296-B613-F19A33361D03}" srcOrd="0" destOrd="0" presId="urn:microsoft.com/office/officeart/2005/8/layout/vList2"/>
    <dgm:cxn modelId="{E9B1EA5E-3549-402D-9104-FC437A9008DD}" type="presOf" srcId="{ADE30B92-3883-4D5C-A11C-DCA3B16AAB45}" destId="{211137F3-524D-4062-A86F-B569D190A71F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4A156251-77B2-43DC-B4FF-0D8EA357EDD4}" srcId="{E306062F-835F-4BC1-8264-406FC942BA85}" destId="{50FCF7BC-62CA-4736-B852-5DAF5F61D721}" srcOrd="2" destOrd="0" parTransId="{A3E7DDC0-FFBA-4767-887E-714E8DB427CC}" sibTransId="{D48D9367-66C7-45C7-BFBC-090627D6BB34}"/>
    <dgm:cxn modelId="{87BD5452-BC86-43AC-A4ED-C68803261352}" srcId="{A684B38F-58CE-470E-A420-ABB0DC955F66}" destId="{570A0B5A-9389-452B-9EC5-0EC50E0F1CD1}" srcOrd="2" destOrd="0" parTransId="{6E1D25D5-137C-4472-A110-D8ECC60F7EFD}" sibTransId="{FC90EB38-AB0A-46DA-8486-31748AA7FA66}"/>
    <dgm:cxn modelId="{A3597675-58DD-47B0-A366-0B8CDB373DE9}" srcId="{F560F530-E2DC-4089-9AEC-E21DD1B98D3D}" destId="{DF27719A-3755-432E-9F15-2481E5CDF57F}" srcOrd="2" destOrd="0" parTransId="{FD1B069E-1527-41D5-83DE-F726D513B9EE}" sibTransId="{01DC3260-A438-47E1-8BE7-509ED5FEE703}"/>
    <dgm:cxn modelId="{DCBF4F57-22EF-4311-895D-00AFE7A213AB}" type="presOf" srcId="{A684B38F-58CE-470E-A420-ABB0DC955F66}" destId="{728A8C90-E899-435B-B272-E9F879702050}" srcOrd="0" destOrd="0" presId="urn:microsoft.com/office/officeart/2005/8/layout/vList2"/>
    <dgm:cxn modelId="{1709A77D-CE6E-40AC-9B41-7C053F7F2EE6}" type="presOf" srcId="{A53AF016-0CAC-4516-8B48-A73248354453}" destId="{EB8AB89E-68B2-4865-B075-D859271E805E}" srcOrd="0" destOrd="0" presId="urn:microsoft.com/office/officeart/2005/8/layout/vList2"/>
    <dgm:cxn modelId="{21517183-CA67-4B75-A3D9-93B74DF3DC69}" type="presOf" srcId="{50FCF7BC-62CA-4736-B852-5DAF5F61D721}" destId="{1FF50470-D461-4555-9633-B497A894C3E2}" srcOrd="0" destOrd="2" presId="urn:microsoft.com/office/officeart/2005/8/layout/vList2"/>
    <dgm:cxn modelId="{45630184-1D3B-42CF-A766-9485D9E895F5}" type="presOf" srcId="{3CC45346-32A4-4458-9A5B-AD322E9B39FE}" destId="{6F49C21C-C0E9-45FD-8BFA-43920C210ECF}" srcOrd="0" destOrd="0" presId="urn:microsoft.com/office/officeart/2005/8/layout/vList2"/>
    <dgm:cxn modelId="{9CDB7685-5CAA-457B-8FF6-1224B976077D}" type="presOf" srcId="{080344F2-B03C-408D-BA4C-87347A299104}" destId="{1FF50470-D461-4555-9633-B497A894C3E2}" srcOrd="0" destOrd="1" presId="urn:microsoft.com/office/officeart/2005/8/layout/vList2"/>
    <dgm:cxn modelId="{3273449A-DF0F-4654-9691-63FE087A37FA}" srcId="{E306062F-835F-4BC1-8264-406FC942BA85}" destId="{C59E9930-B07A-4C70-B570-DD3DAA996708}" srcOrd="0" destOrd="0" parTransId="{AD560971-CC7F-489E-BEAE-7D5E4B8B309C}" sibTransId="{127DD9C1-151D-444A-9BE2-F3F8E511A767}"/>
    <dgm:cxn modelId="{66E4E09C-4ED9-4973-8690-A51AC67D5805}" type="presOf" srcId="{570A0B5A-9389-452B-9EC5-0EC50E0F1CD1}" destId="{211137F3-524D-4062-A86F-B569D190A71F}" srcOrd="0" destOrd="2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626F159F-4271-4CAB-B07C-3CAE6B40C76F}" srcId="{DF27719A-3755-432E-9F15-2481E5CDF57F}" destId="{3CC45346-32A4-4458-9A5B-AD322E9B39FE}" srcOrd="0" destOrd="0" parTransId="{26ADB931-2263-4BB1-86F7-CDE497D46A1E}" sibTransId="{6536C1ED-965A-49D5-9702-512CCD87B2B7}"/>
    <dgm:cxn modelId="{9EE120A2-418F-4A68-A2C8-00EF939B7379}" type="presOf" srcId="{D90314C6-25CA-462B-B225-495445CCFF28}" destId="{211137F3-524D-4062-A86F-B569D190A71F}" srcOrd="0" destOrd="1" presId="urn:microsoft.com/office/officeart/2005/8/layout/vList2"/>
    <dgm:cxn modelId="{9E60B3A4-6DD0-4634-88FF-04E9857F1BA6}" type="presOf" srcId="{D2E7E1C9-893A-45DA-A98E-9B4C8A13DBEB}" destId="{1574E3BB-A0E0-40B6-A37F-F1273E2A5B8E}" srcOrd="0" destOrd="3" presId="urn:microsoft.com/office/officeart/2005/8/layout/vList2"/>
    <dgm:cxn modelId="{735B9FA7-E02D-49C6-A4FD-400455E19B80}" srcId="{A53AF016-0CAC-4516-8B48-A73248354453}" destId="{D2E7E1C9-893A-45DA-A98E-9B4C8A13DBEB}" srcOrd="3" destOrd="0" parTransId="{2DAF7DB9-61FB-4B14-81C6-B8A8A0913A1B}" sibTransId="{8758417C-05E1-4364-B523-E01039841CDC}"/>
    <dgm:cxn modelId="{6AC18DBD-C05D-4FD5-BC15-D7C2A53BAEAC}" srcId="{A53AF016-0CAC-4516-8B48-A73248354453}" destId="{8C77BF7D-7E11-497B-91EF-01D61953DF64}" srcOrd="2" destOrd="0" parTransId="{33B9DE37-1398-490D-9F2C-CAD3975153A8}" sibTransId="{95633D83-340B-4962-BFAC-761CE7A51BD8}"/>
    <dgm:cxn modelId="{96C87FD4-8D7D-4538-96D8-FBE9377625B3}" srcId="{A53AF016-0CAC-4516-8B48-A73248354453}" destId="{F70F1A6E-8603-4544-BA9B-5CFB1656E973}" srcOrd="1" destOrd="0" parTransId="{270CCD3A-BFE6-439F-B18B-C8ED14F7F607}" sibTransId="{C5A7044D-971D-4846-826A-542F2F982E32}"/>
    <dgm:cxn modelId="{DDBAB5D9-940E-4A05-944B-DD509C5ACBAB}" srcId="{F560F530-E2DC-4089-9AEC-E21DD1B98D3D}" destId="{E306062F-835F-4BC1-8264-406FC942BA85}" srcOrd="3" destOrd="0" parTransId="{7FAD5AAA-5218-4A11-B13C-9EC803D7836D}" sibTransId="{7B2296B0-D9CD-4D16-9E51-E24969820222}"/>
    <dgm:cxn modelId="{667003DB-D807-4155-9E23-805035BB215C}" type="presOf" srcId="{E306062F-835F-4BC1-8264-406FC942BA85}" destId="{9312CB32-D5AF-4CB1-B334-B32A03D71EFE}" srcOrd="0" destOrd="0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AD36E4E4-FFDE-46E5-B2DB-65F236284550}" srcId="{E306062F-835F-4BC1-8264-406FC942BA85}" destId="{080344F2-B03C-408D-BA4C-87347A299104}" srcOrd="1" destOrd="0" parTransId="{CD717A7C-E7AA-4B1A-8FCD-1FC7B16E3772}" sibTransId="{B6BAC592-5168-42EE-92B1-536ACF9A3188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DB7F76F0-6262-48FE-B653-971DCB6FF01B}" type="presOf" srcId="{F70F1A6E-8603-4544-BA9B-5CFB1656E973}" destId="{1574E3BB-A0E0-40B6-A37F-F1273E2A5B8E}" srcOrd="0" destOrd="1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34F1CE70-849E-4FC6-B532-460A01D1D38E}" type="presParOf" srcId="{FD956D34-9250-49D2-B7C2-CE8EF02885DD}" destId="{728A8C90-E899-435B-B272-E9F879702050}" srcOrd="0" destOrd="0" presId="urn:microsoft.com/office/officeart/2005/8/layout/vList2"/>
    <dgm:cxn modelId="{47DF351B-CCD5-4687-AA99-9062C1503A27}" type="presParOf" srcId="{FD956D34-9250-49D2-B7C2-CE8EF02885DD}" destId="{211137F3-524D-4062-A86F-B569D190A71F}" srcOrd="1" destOrd="0" presId="urn:microsoft.com/office/officeart/2005/8/layout/vList2"/>
    <dgm:cxn modelId="{870DBB96-9AEA-4B5A-B054-4AEBB0923318}" type="presParOf" srcId="{FD956D34-9250-49D2-B7C2-CE8EF02885DD}" destId="{EB8AB89E-68B2-4865-B075-D859271E805E}" srcOrd="2" destOrd="0" presId="urn:microsoft.com/office/officeart/2005/8/layout/vList2"/>
    <dgm:cxn modelId="{A345E6CC-C824-469A-8DB3-08FAE45A3BA0}" type="presParOf" srcId="{FD956D34-9250-49D2-B7C2-CE8EF02885DD}" destId="{1574E3BB-A0E0-40B6-A37F-F1273E2A5B8E}" srcOrd="3" destOrd="0" presId="urn:microsoft.com/office/officeart/2005/8/layout/vList2"/>
    <dgm:cxn modelId="{3089CDCB-4311-4A36-8D6E-C4AAA2B2C39A}" type="presParOf" srcId="{FD956D34-9250-49D2-B7C2-CE8EF02885DD}" destId="{27AFBEE3-A4AD-4296-B613-F19A33361D03}" srcOrd="4" destOrd="0" presId="urn:microsoft.com/office/officeart/2005/8/layout/vList2"/>
    <dgm:cxn modelId="{D88D0BCB-439D-4CB9-BEE4-78F279CCA1BA}" type="presParOf" srcId="{FD956D34-9250-49D2-B7C2-CE8EF02885DD}" destId="{6F49C21C-C0E9-45FD-8BFA-43920C210ECF}" srcOrd="5" destOrd="0" presId="urn:microsoft.com/office/officeart/2005/8/layout/vList2"/>
    <dgm:cxn modelId="{C88450C0-4E2A-4E50-BCD8-9D2A838B2B81}" type="presParOf" srcId="{FD956D34-9250-49D2-B7C2-CE8EF02885DD}" destId="{9312CB32-D5AF-4CB1-B334-B32A03D71EFE}" srcOrd="6" destOrd="0" presId="urn:microsoft.com/office/officeart/2005/8/layout/vList2"/>
    <dgm:cxn modelId="{547FE031-BFC9-4BA5-9707-585E58D0E3AC}" type="presParOf" srcId="{FD956D34-9250-49D2-B7C2-CE8EF02885DD}" destId="{1FF50470-D461-4555-9633-B497A894C3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 dirty="0">
              <a:latin typeface="Jost"/>
            </a:rPr>
            <a:t>Fastest growing occupations by employment (2019-2024)</a:t>
          </a:r>
          <a:endParaRPr lang="en-GB" dirty="0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 dirty="0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FF44BE-25AC-4D10-8BF6-41646BEE35DB}">
      <dgm:prSet/>
      <dgm:spPr/>
      <dgm:t>
        <a:bodyPr/>
        <a:lstStyle/>
        <a:p>
          <a:r>
            <a:rPr lang="en-GB" dirty="0">
              <a:latin typeface="Jost"/>
            </a:rPr>
            <a:t>Skills shortages and gaps</a:t>
          </a:r>
        </a:p>
      </dgm:t>
    </dgm:pt>
    <dgm:pt modelId="{8D2C38B1-9800-4DE4-A4B5-07930D549705}" type="par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33E448-216E-4247-9C74-BCAF8A3C7FCA}" type="sib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AA879FA-39A0-43F4-9350-C945A7D33171}">
      <dgm:prSet/>
      <dgm:spPr/>
      <dgm:t>
        <a:bodyPr/>
        <a:lstStyle/>
        <a:p>
          <a:r>
            <a:rPr lang="en-US" dirty="0">
              <a:latin typeface="Jost"/>
            </a:rPr>
            <a:t>Digital Skills &amp; Automation - working alongside robots and computer-controlled machinery</a:t>
          </a:r>
          <a:endParaRPr lang="en-GB" dirty="0">
            <a:latin typeface="Jost"/>
          </a:endParaRPr>
        </a:p>
      </dgm:t>
    </dgm:pt>
    <dgm:pt modelId="{62E86921-6E80-41C4-BEFB-FF0FA0FD6A61}" type="par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6FDEC4-BB97-47F8-955F-3F0C0537053B}" type="sib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EB0208F-132A-422F-869A-2109F58FEF09}">
      <dgm:prSet/>
      <dgm:spPr/>
      <dgm:t>
        <a:bodyPr/>
        <a:lstStyle/>
        <a:p>
          <a:r>
            <a:rPr lang="en-GB">
              <a:latin typeface="Jost"/>
            </a:rPr>
            <a:t>Specialised engineering and installer skills – work experience is particularly important</a:t>
          </a:r>
        </a:p>
      </dgm:t>
    </dgm:pt>
    <dgm:pt modelId="{DC258558-7130-4508-983F-4DC2F9F94DAB}" type="par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67C294-4703-410A-BD78-478083B1A940}" type="sib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0864594-0CDB-4EDE-B13B-43CDD16099F6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2547C66B-9EAB-4C2E-8602-7926F4446B9E}" type="par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BA4A718-71D8-4DF9-AE80-490D0D4C770E}" type="sib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BBA54C3-9D5E-4203-BB72-DCFF0EFB9E1E}">
      <dgm:prSet/>
      <dgm:spPr/>
      <dgm:t>
        <a:bodyPr/>
        <a:lstStyle/>
        <a:p>
          <a:r>
            <a:rPr lang="en-GB" b="1">
              <a:latin typeface="Jost"/>
            </a:rPr>
            <a:t>Aerospace engineer: </a:t>
          </a:r>
          <a:r>
            <a:rPr lang="en-GB" b="0">
              <a:latin typeface="Jost"/>
            </a:rPr>
            <a:t>Physics, Maths, IT or computing, Design technology</a:t>
          </a:r>
          <a:endParaRPr lang="en-US" b="0">
            <a:latin typeface="Jost"/>
          </a:endParaRPr>
        </a:p>
      </dgm:t>
    </dgm:pt>
    <dgm:pt modelId="{E9B2B7E7-A845-4E31-B4C0-4F44929CA7AE}" type="par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730C2B9-F8A9-4C33-B3C5-47596B9D18C4}" type="sib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BE27759-0790-494E-897F-2ED17B4F043E}">
      <dgm:prSet/>
      <dgm:spPr/>
      <dgm:t>
        <a:bodyPr/>
        <a:lstStyle/>
        <a:p>
          <a:r>
            <a:rPr lang="en-GB" b="1">
              <a:latin typeface="Jost"/>
            </a:rPr>
            <a:t>Engineering and Technology: </a:t>
          </a:r>
          <a:r>
            <a:rPr lang="en-GB" b="0">
              <a:latin typeface="Jost"/>
            </a:rPr>
            <a:t>Maths, Physics, Computing, Product Design</a:t>
          </a:r>
          <a:endParaRPr lang="en-US" b="0">
            <a:latin typeface="Jost"/>
          </a:endParaRPr>
        </a:p>
      </dgm:t>
    </dgm:pt>
    <dgm:pt modelId="{9582A15D-BE83-4E75-81B1-6BC598AA8277}" type="par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D539FAD-33D1-420A-BA95-14718B7F7022}" type="sib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FAA196B-C600-46C1-A345-6B17A2552401}">
      <dgm:prSet/>
      <dgm:spPr/>
      <dgm:t>
        <a:bodyPr/>
        <a:lstStyle/>
        <a:p>
          <a:r>
            <a:rPr lang="en-US" b="0" dirty="0">
              <a:latin typeface="Jost"/>
            </a:rPr>
            <a:t>More information is available at: </a:t>
          </a:r>
          <a:r>
            <a:rPr lang="en-US" b="0" dirty="0">
              <a:latin typeface="Jost"/>
              <a:hlinkClick xmlns:r="http://schemas.openxmlformats.org/officeDocument/2006/relationships" r:id="rId1"/>
            </a:rPr>
            <a:t>UCAS</a:t>
          </a:r>
          <a:endParaRPr lang="en-US" b="0" dirty="0">
            <a:latin typeface="Jost"/>
          </a:endParaRPr>
        </a:p>
      </dgm:t>
    </dgm:pt>
    <dgm:pt modelId="{4E334DD6-11DF-43FF-BF79-9537554EE262}" type="par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8AB1EB0-5232-4137-9E9F-456D4EF57097}" type="sib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84E8579-14D1-4017-9FC3-1612CC5D4459}">
      <dgm:prSet phldrT="[Text]" phldr="0"/>
      <dgm:spPr/>
      <dgm:t>
        <a:bodyPr/>
        <a:lstStyle/>
        <a:p>
          <a:r>
            <a:rPr lang="en-US" dirty="0">
              <a:latin typeface="Jost"/>
            </a:rPr>
            <a:t>Vehicle Technicians, Mechanics and Electricians</a:t>
          </a:r>
          <a:endParaRPr lang="en-GB" dirty="0">
            <a:latin typeface="Jost"/>
          </a:endParaRPr>
        </a:p>
      </dgm:t>
    </dgm:pt>
    <dgm:pt modelId="{B2411814-F00D-41AB-8E22-1D933FD861F1}" type="parTrans" cxnId="{2F52F063-B045-453A-94C5-16DB2CD2947A}">
      <dgm:prSet/>
      <dgm:spPr/>
      <dgm:t>
        <a:bodyPr/>
        <a:lstStyle/>
        <a:p>
          <a:endParaRPr lang="en-GB"/>
        </a:p>
      </dgm:t>
    </dgm:pt>
    <dgm:pt modelId="{529CCD09-5CA7-4DCE-B4B2-1A0787706300}" type="sibTrans" cxnId="{2F52F063-B045-453A-94C5-16DB2CD2947A}">
      <dgm:prSet/>
      <dgm:spPr/>
      <dgm:t>
        <a:bodyPr/>
        <a:lstStyle/>
        <a:p>
          <a:endParaRPr lang="en-GB"/>
        </a:p>
      </dgm:t>
    </dgm:pt>
    <dgm:pt modelId="{F8FA4975-54A1-47A6-908B-9D26AB409EE5}">
      <dgm:prSet/>
      <dgm:spPr/>
      <dgm:t>
        <a:bodyPr/>
        <a:lstStyle/>
        <a:p>
          <a:r>
            <a:rPr lang="en-GB" dirty="0">
              <a:latin typeface="Jost"/>
            </a:rPr>
            <a:t>Mechanical Engineers</a:t>
          </a:r>
        </a:p>
      </dgm:t>
    </dgm:pt>
    <dgm:pt modelId="{2C4393B6-D566-47A2-BF49-ADE4B7BE17CA}" type="parTrans" cxnId="{64CDE674-D5F1-4C09-B984-5B8C983A4907}">
      <dgm:prSet/>
      <dgm:spPr/>
      <dgm:t>
        <a:bodyPr/>
        <a:lstStyle/>
        <a:p>
          <a:endParaRPr lang="en-GB"/>
        </a:p>
      </dgm:t>
    </dgm:pt>
    <dgm:pt modelId="{2CE4C801-F73C-48E7-8E1C-B479F3A24D6F}" type="sibTrans" cxnId="{64CDE674-D5F1-4C09-B984-5B8C983A4907}">
      <dgm:prSet/>
      <dgm:spPr/>
      <dgm:t>
        <a:bodyPr/>
        <a:lstStyle/>
        <a:p>
          <a:endParaRPr lang="en-GB"/>
        </a:p>
      </dgm:t>
    </dgm:pt>
    <dgm:pt modelId="{504D5B88-6635-4E53-97F7-65686D44B367}">
      <dgm:prSet/>
      <dgm:spPr/>
      <dgm:t>
        <a:bodyPr/>
        <a:lstStyle/>
        <a:p>
          <a:r>
            <a:rPr lang="en-GB" dirty="0">
              <a:latin typeface="Jost"/>
            </a:rPr>
            <a:t>Engineering Technicians</a:t>
          </a:r>
        </a:p>
      </dgm:t>
    </dgm:pt>
    <dgm:pt modelId="{54B9958C-4635-4739-BDA3-8BECB71B5755}" type="parTrans" cxnId="{5E740514-EA02-4FAB-9B99-41BAB2B3080B}">
      <dgm:prSet/>
      <dgm:spPr/>
      <dgm:t>
        <a:bodyPr/>
        <a:lstStyle/>
        <a:p>
          <a:endParaRPr lang="en-GB"/>
        </a:p>
      </dgm:t>
    </dgm:pt>
    <dgm:pt modelId="{52CF0F6F-8404-4265-8698-798433E5A81A}" type="sibTrans" cxnId="{5E740514-EA02-4FAB-9B99-41BAB2B3080B}">
      <dgm:prSet/>
      <dgm:spPr/>
      <dgm:t>
        <a:bodyPr/>
        <a:lstStyle/>
        <a:p>
          <a:endParaRPr lang="en-GB"/>
        </a:p>
      </dgm:t>
    </dgm:pt>
    <dgm:pt modelId="{DAFA676B-EAAD-4D30-857C-F1BBF6E67053}">
      <dgm:prSet/>
      <dgm:spPr/>
      <dgm:t>
        <a:bodyPr/>
        <a:lstStyle/>
        <a:p>
          <a:r>
            <a:rPr lang="en-GB" dirty="0">
              <a:latin typeface="Jost"/>
            </a:rPr>
            <a:t>Production and Process Engineers</a:t>
          </a:r>
        </a:p>
      </dgm:t>
    </dgm:pt>
    <dgm:pt modelId="{2E5BB988-B9EB-468C-B0B2-0A576B3351FA}" type="parTrans" cxnId="{0AA1B7A5-D4E7-4978-9F28-E702F6893482}">
      <dgm:prSet/>
      <dgm:spPr/>
      <dgm:t>
        <a:bodyPr/>
        <a:lstStyle/>
        <a:p>
          <a:endParaRPr lang="en-GB"/>
        </a:p>
      </dgm:t>
    </dgm:pt>
    <dgm:pt modelId="{B52E336B-9DF5-498E-B569-78D514ECABA7}" type="sibTrans" cxnId="{0AA1B7A5-D4E7-4978-9F28-E702F6893482}">
      <dgm:prSet/>
      <dgm:spPr/>
      <dgm:t>
        <a:bodyPr/>
        <a:lstStyle/>
        <a:p>
          <a:endParaRPr lang="en-GB"/>
        </a:p>
      </dgm:t>
    </dgm:pt>
    <dgm:pt modelId="{2808A974-25D3-4570-97B3-B140BE31729F}">
      <dgm:prSet/>
      <dgm:spPr/>
      <dgm:t>
        <a:bodyPr/>
        <a:lstStyle/>
        <a:p>
          <a:r>
            <a:rPr lang="en-US" dirty="0">
              <a:latin typeface="Jost"/>
            </a:rPr>
            <a:t>Telecoms and Related Network Installers </a:t>
          </a:r>
          <a:r>
            <a:rPr lang="en-US">
              <a:latin typeface="Jost"/>
            </a:rPr>
            <a:t>and Repairers</a:t>
          </a:r>
          <a:endParaRPr lang="en-GB" dirty="0">
            <a:latin typeface="Jost"/>
          </a:endParaRPr>
        </a:p>
      </dgm:t>
    </dgm:pt>
    <dgm:pt modelId="{33A1C8CD-E3B1-4FC6-BE81-913E022A5178}" type="parTrans" cxnId="{D1752376-DA3B-4F1B-A230-20AD5792CC13}">
      <dgm:prSet/>
      <dgm:spPr/>
      <dgm:t>
        <a:bodyPr/>
        <a:lstStyle/>
        <a:p>
          <a:endParaRPr lang="en-GB"/>
        </a:p>
      </dgm:t>
    </dgm:pt>
    <dgm:pt modelId="{E41FEC37-1FCD-4109-A8DC-1969A0B7CB1E}" type="sibTrans" cxnId="{D1752376-DA3B-4F1B-A230-20AD5792CC13}">
      <dgm:prSet/>
      <dgm:spPr/>
      <dgm:t>
        <a:bodyPr/>
        <a:lstStyle/>
        <a:p>
          <a:endParaRPr lang="en-GB"/>
        </a:p>
      </dgm:t>
    </dgm:pt>
    <dgm:pt modelId="{9077E5AB-7DE4-4669-8545-A3111605A77B}">
      <dgm:prSet phldrT="[Text]" phldr="0"/>
      <dgm:spPr/>
      <dgm:t>
        <a:bodyPr/>
        <a:lstStyle/>
        <a:p>
          <a:r>
            <a:rPr lang="en-US" dirty="0">
              <a:latin typeface="Jost"/>
            </a:rPr>
            <a:t>Engineering Professionals - wide range of occupations in civil engineering, research &amp; development, and science </a:t>
          </a:r>
          <a:endParaRPr lang="en-GB" dirty="0">
            <a:latin typeface="Jost"/>
          </a:endParaRPr>
        </a:p>
      </dgm:t>
    </dgm:pt>
    <dgm:pt modelId="{1DE312C5-E21A-46A3-AD68-7AC86C66AFAB}" type="parTrans" cxnId="{DDD38FD3-C4C6-4A14-9728-344E02E6BB7B}">
      <dgm:prSet/>
      <dgm:spPr/>
      <dgm:t>
        <a:bodyPr/>
        <a:lstStyle/>
        <a:p>
          <a:endParaRPr lang="en-GB"/>
        </a:p>
      </dgm:t>
    </dgm:pt>
    <dgm:pt modelId="{8BEA42CA-9847-4214-9E8B-7FE04EB273D0}" type="sibTrans" cxnId="{DDD38FD3-C4C6-4A14-9728-344E02E6BB7B}">
      <dgm:prSet/>
      <dgm:spPr/>
      <dgm:t>
        <a:bodyPr/>
        <a:lstStyle/>
        <a:p>
          <a:endParaRPr lang="en-GB"/>
        </a:p>
      </dgm:t>
    </dgm:pt>
    <dgm:pt modelId="{FFC55DC3-8327-4633-BD34-7C64A5807F24}">
      <dgm:prSet/>
      <dgm:spPr/>
      <dgm:t>
        <a:bodyPr/>
        <a:lstStyle/>
        <a:p>
          <a:r>
            <a:rPr lang="en-US" dirty="0">
              <a:latin typeface="Jost"/>
            </a:rPr>
            <a:t>Assemblers (Vehicles and Metal Goods)</a:t>
          </a:r>
          <a:endParaRPr lang="en-GB" dirty="0">
            <a:latin typeface="Jost"/>
          </a:endParaRPr>
        </a:p>
      </dgm:t>
    </dgm:pt>
    <dgm:pt modelId="{A9B6A4E4-FB87-4246-BEC3-0D2FE53167EC}" type="parTrans" cxnId="{1B1FCA93-4112-4393-B86E-A7046B190095}">
      <dgm:prSet/>
      <dgm:spPr/>
      <dgm:t>
        <a:bodyPr/>
        <a:lstStyle/>
        <a:p>
          <a:endParaRPr lang="en-GB"/>
        </a:p>
      </dgm:t>
    </dgm:pt>
    <dgm:pt modelId="{D87AD194-9720-4CCA-876E-7142F9CB1F75}" type="sibTrans" cxnId="{1B1FCA93-4112-4393-B86E-A7046B190095}">
      <dgm:prSet/>
      <dgm:spPr/>
      <dgm:t>
        <a:bodyPr/>
        <a:lstStyle/>
        <a:p>
          <a:endParaRPr lang="en-GB"/>
        </a:p>
      </dgm:t>
    </dgm:pt>
    <dgm:pt modelId="{E3332B51-8392-4365-815B-06C85619E4EC}">
      <dgm:prSet/>
      <dgm:spPr/>
      <dgm:t>
        <a:bodyPr/>
        <a:lstStyle/>
        <a:p>
          <a:r>
            <a:rPr lang="en-GB" dirty="0">
              <a:latin typeface="Jost"/>
            </a:rPr>
            <a:t>Electrical and Electronics Technicians</a:t>
          </a:r>
        </a:p>
      </dgm:t>
    </dgm:pt>
    <dgm:pt modelId="{A6F611A3-5DC2-4068-9757-A33AAAD62263}" type="parTrans" cxnId="{22508A48-81A3-4D0A-A5DC-EC72279BF23E}">
      <dgm:prSet/>
      <dgm:spPr/>
      <dgm:t>
        <a:bodyPr/>
        <a:lstStyle/>
        <a:p>
          <a:endParaRPr lang="en-GB"/>
        </a:p>
      </dgm:t>
    </dgm:pt>
    <dgm:pt modelId="{29E8DD1C-E64D-4930-8579-344DDCD45B5A}" type="sibTrans" cxnId="{22508A48-81A3-4D0A-A5DC-EC72279BF23E}">
      <dgm:prSet/>
      <dgm:spPr/>
      <dgm:t>
        <a:bodyPr/>
        <a:lstStyle/>
        <a:p>
          <a:endParaRPr lang="en-GB"/>
        </a:p>
      </dgm:t>
    </dgm:pt>
    <dgm:pt modelId="{41295774-F66D-44A8-BA15-98A23D016B81}">
      <dgm:prSet/>
      <dgm:spPr/>
      <dgm:t>
        <a:bodyPr/>
        <a:lstStyle/>
        <a:p>
          <a:r>
            <a:rPr lang="en-GB" dirty="0">
              <a:latin typeface="Jost"/>
            </a:rPr>
            <a:t>Metal Machining Setters and Setter-operators</a:t>
          </a:r>
        </a:p>
      </dgm:t>
    </dgm:pt>
    <dgm:pt modelId="{846E018D-DFAA-4997-A891-B79ED0D0BB4E}" type="parTrans" cxnId="{C59E8E9A-6877-4C58-B144-9FD8E606B979}">
      <dgm:prSet/>
      <dgm:spPr/>
      <dgm:t>
        <a:bodyPr/>
        <a:lstStyle/>
        <a:p>
          <a:endParaRPr lang="en-GB"/>
        </a:p>
      </dgm:t>
    </dgm:pt>
    <dgm:pt modelId="{3BEFA0EB-DCBD-4D31-9DD7-E42207C9602A}" type="sibTrans" cxnId="{C59E8E9A-6877-4C58-B144-9FD8E606B979}">
      <dgm:prSet/>
      <dgm:spPr/>
      <dgm:t>
        <a:bodyPr/>
        <a:lstStyle/>
        <a:p>
          <a:endParaRPr lang="en-GB"/>
        </a:p>
      </dgm:t>
    </dgm:pt>
    <dgm:pt modelId="{3C16C804-179A-4375-A181-BE298D8EAAC3}">
      <dgm:prSet/>
      <dgm:spPr/>
      <dgm:t>
        <a:bodyPr/>
        <a:lstStyle/>
        <a:p>
          <a:r>
            <a:rPr lang="en-GB" dirty="0">
              <a:latin typeface="Jost"/>
            </a:rPr>
            <a:t>Production and </a:t>
          </a:r>
          <a:r>
            <a:rPr lang="en-GB">
              <a:latin typeface="Jost"/>
            </a:rPr>
            <a:t>Process Engineers</a:t>
          </a:r>
          <a:endParaRPr lang="en-GB" dirty="0">
            <a:latin typeface="Jost"/>
          </a:endParaRPr>
        </a:p>
      </dgm:t>
    </dgm:pt>
    <dgm:pt modelId="{50205995-8688-43FF-A084-42D4EACCB55A}" type="parTrans" cxnId="{F8BADFBF-FFA6-4AEC-8490-92DA37757AC3}">
      <dgm:prSet/>
      <dgm:spPr/>
      <dgm:t>
        <a:bodyPr/>
        <a:lstStyle/>
        <a:p>
          <a:endParaRPr lang="en-GB"/>
        </a:p>
      </dgm:t>
    </dgm:pt>
    <dgm:pt modelId="{E61D4E51-D77D-4B48-8C6E-D395448FB9AB}" type="sibTrans" cxnId="{F8BADFBF-FFA6-4AEC-8490-92DA37757AC3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0AF458-A790-4218-BFB2-FE8BC078BBC2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023F30-6E2C-4C4D-A224-3D6D6D64A53A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AC39655-2EA6-421B-84A7-ABA2420FD76C}" type="pres">
      <dgm:prSet presAssocID="{8CFF44BE-25AC-4D10-8BF6-41646BEE35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EE8E7C-7D6E-4EED-9613-E747E79F242E}" type="pres">
      <dgm:prSet presAssocID="{8CFF44BE-25AC-4D10-8BF6-41646BEE35DB}" presName="childText" presStyleLbl="revTx" presStyleIdx="2" presStyleCnt="4">
        <dgm:presLayoutVars>
          <dgm:bulletEnabled val="1"/>
        </dgm:presLayoutVars>
      </dgm:prSet>
      <dgm:spPr/>
    </dgm:pt>
    <dgm:pt modelId="{C71C86D1-B970-4A37-9B26-51AB4B562C48}" type="pres">
      <dgm:prSet presAssocID="{F0864594-0CDB-4EDE-B13B-43CDD16099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26EA6F-A3A6-46E9-AB13-E8FB56778C45}" type="pres">
      <dgm:prSet presAssocID="{F0864594-0CDB-4EDE-B13B-43CDD16099F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8401005-0AF5-4272-9022-9244D59C5A06}" type="presOf" srcId="{A684B38F-58CE-470E-A420-ABB0DC955F66}" destId="{728A8C90-E899-435B-B272-E9F879702050}" srcOrd="0" destOrd="0" presId="urn:microsoft.com/office/officeart/2005/8/layout/vList2"/>
    <dgm:cxn modelId="{1C46B007-5467-483E-960C-F1074B29B6E5}" type="presOf" srcId="{AEB0208F-132A-422F-869A-2109F58FEF09}" destId="{D9EE8E7C-7D6E-4EED-9613-E747E79F242E}" srcOrd="0" destOrd="1" presId="urn:microsoft.com/office/officeart/2005/8/layout/vList2"/>
    <dgm:cxn modelId="{12E1B80B-0931-4561-BAF1-F2FDC79CDABD}" srcId="{F560F530-E2DC-4089-9AEC-E21DD1B98D3D}" destId="{F0864594-0CDB-4EDE-B13B-43CDD16099F6}" srcOrd="3" destOrd="0" parTransId="{2547C66B-9EAB-4C2E-8602-7926F4446B9E}" sibTransId="{4BA4A718-71D8-4DF9-AE80-490D0D4C770E}"/>
    <dgm:cxn modelId="{9249490E-98E7-462D-ACFA-FA7FB042BE11}" type="presOf" srcId="{8CFF44BE-25AC-4D10-8BF6-41646BEE35DB}" destId="{5AC39655-2EA6-421B-84A7-ABA2420FD76C}" srcOrd="0" destOrd="0" presId="urn:microsoft.com/office/officeart/2005/8/layout/vList2"/>
    <dgm:cxn modelId="{5E740514-EA02-4FAB-9B99-41BAB2B3080B}" srcId="{A53AF016-0CAC-4516-8B48-A73248354453}" destId="{504D5B88-6635-4E53-97F7-65686D44B367}" srcOrd="2" destOrd="0" parTransId="{54B9958C-4635-4739-BDA3-8BECB71B5755}" sibTransId="{52CF0F6F-8404-4265-8698-798433E5A81A}"/>
    <dgm:cxn modelId="{8940C017-89ED-48A6-8637-7497ED111C35}" type="presOf" srcId="{CFAA196B-C600-46C1-A345-6B17A2552401}" destId="{A626EA6F-A3A6-46E9-AB13-E8FB56778C45}" srcOrd="0" destOrd="2" presId="urn:microsoft.com/office/officeart/2005/8/layout/vList2"/>
    <dgm:cxn modelId="{9DA5A71F-05DD-4DF9-8A91-D36889E25233}" srcId="{F560F530-E2DC-4089-9AEC-E21DD1B98D3D}" destId="{8CFF44BE-25AC-4D10-8BF6-41646BEE35DB}" srcOrd="2" destOrd="0" parTransId="{8D2C38B1-9800-4DE4-A4B5-07930D549705}" sibTransId="{9033E448-216E-4247-9C74-BCAF8A3C7FCA}"/>
    <dgm:cxn modelId="{0CFCFA21-E5B8-4345-A25C-BD13FE4E27E7}" srcId="{8CFF44BE-25AC-4D10-8BF6-41646BEE35DB}" destId="{6AA879FA-39A0-43F4-9350-C945A7D33171}" srcOrd="0" destOrd="0" parTransId="{62E86921-6E80-41C4-BEFB-FF0FA0FD6A61}" sibTransId="{566FDEC4-BB97-47F8-955F-3F0C0537053B}"/>
    <dgm:cxn modelId="{16845B5B-590B-4712-AB9B-3AC54C3AD47E}" type="presOf" srcId="{284E8579-14D1-4017-9FC3-1612CC5D4459}" destId="{85023F30-6E2C-4C4D-A224-3D6D6D64A53A}" srcOrd="0" destOrd="0" presId="urn:microsoft.com/office/officeart/2005/8/layout/vList2"/>
    <dgm:cxn modelId="{D785F05D-170B-4762-B4C5-B0496FA5AC46}" type="presOf" srcId="{6AA879FA-39A0-43F4-9350-C945A7D33171}" destId="{D9EE8E7C-7D6E-4EED-9613-E747E79F242E}" srcOrd="0" destOrd="0" presId="urn:microsoft.com/office/officeart/2005/8/layout/vList2"/>
    <dgm:cxn modelId="{9C854A61-A220-47AD-8784-3F011403E619}" srcId="{8CFF44BE-25AC-4D10-8BF6-41646BEE35DB}" destId="{AEB0208F-132A-422F-869A-2109F58FEF09}" srcOrd="1" destOrd="0" parTransId="{DC258558-7130-4508-983F-4DC2F9F94DAB}" sibTransId="{E367C294-4703-410A-BD78-478083B1A940}"/>
    <dgm:cxn modelId="{0DC2B863-56AC-45AD-8AB6-E8D6713CBA18}" type="presOf" srcId="{FFC55DC3-8327-4633-BD34-7C64A5807F24}" destId="{2C0AF458-A790-4218-BFB2-FE8BC078BBC2}" srcOrd="0" destOrd="1" presId="urn:microsoft.com/office/officeart/2005/8/layout/vList2"/>
    <dgm:cxn modelId="{029EC243-94EF-4ABA-93F6-3D0F8DF1F2A5}" srcId="{F0864594-0CDB-4EDE-B13B-43CDD16099F6}" destId="{ABBA54C3-9D5E-4203-BB72-DCFF0EFB9E1E}" srcOrd="0" destOrd="0" parTransId="{E9B2B7E7-A845-4E31-B4C0-4F44929CA7AE}" sibTransId="{D730C2B9-F8A9-4C33-B3C5-47596B9D18C4}"/>
    <dgm:cxn modelId="{2F52F063-B045-453A-94C5-16DB2CD2947A}" srcId="{A53AF016-0CAC-4516-8B48-A73248354453}" destId="{284E8579-14D1-4017-9FC3-1612CC5D4459}" srcOrd="0" destOrd="0" parTransId="{B2411814-F00D-41AB-8E22-1D933FD861F1}" sibTransId="{529CCD09-5CA7-4DCE-B4B2-1A0787706300}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22508A48-81A3-4D0A-A5DC-EC72279BF23E}" srcId="{A684B38F-58CE-470E-A420-ABB0DC955F66}" destId="{E3332B51-8392-4365-815B-06C85619E4EC}" srcOrd="2" destOrd="0" parTransId="{A6F611A3-5DC2-4068-9757-A33AAAD62263}" sibTransId="{29E8DD1C-E64D-4930-8579-344DDCD45B5A}"/>
    <dgm:cxn modelId="{4AA2914D-9F78-4679-9F16-38DF56644623}" type="presOf" srcId="{9077E5AB-7DE4-4669-8545-A3111605A77B}" destId="{2C0AF458-A790-4218-BFB2-FE8BC078BBC2}" srcOrd="0" destOrd="0" presId="urn:microsoft.com/office/officeart/2005/8/layout/vList2"/>
    <dgm:cxn modelId="{64CDE674-D5F1-4C09-B984-5B8C983A4907}" srcId="{A53AF016-0CAC-4516-8B48-A73248354453}" destId="{F8FA4975-54A1-47A6-908B-9D26AB409EE5}" srcOrd="1" destOrd="0" parTransId="{2C4393B6-D566-47A2-BF49-ADE4B7BE17CA}" sibTransId="{2CE4C801-F73C-48E7-8E1C-B479F3A24D6F}"/>
    <dgm:cxn modelId="{D1752376-DA3B-4F1B-A230-20AD5792CC13}" srcId="{A53AF016-0CAC-4516-8B48-A73248354453}" destId="{2808A974-25D3-4570-97B3-B140BE31729F}" srcOrd="4" destOrd="0" parTransId="{33A1C8CD-E3B1-4FC6-BE81-913E022A5178}" sibTransId="{E41FEC37-1FCD-4109-A8DC-1969A0B7CB1E}"/>
    <dgm:cxn modelId="{FF9A2559-BB01-46C7-B0E4-87A07B916D5B}" type="presOf" srcId="{3C16C804-179A-4375-A181-BE298D8EAAC3}" destId="{2C0AF458-A790-4218-BFB2-FE8BC078BBC2}" srcOrd="0" destOrd="4" presId="urn:microsoft.com/office/officeart/2005/8/layout/vList2"/>
    <dgm:cxn modelId="{C542FE91-FA25-4B89-BBFE-A3F54FE20E51}" type="presOf" srcId="{504D5B88-6635-4E53-97F7-65686D44B367}" destId="{85023F30-6E2C-4C4D-A224-3D6D6D64A53A}" srcOrd="0" destOrd="2" presId="urn:microsoft.com/office/officeart/2005/8/layout/vList2"/>
    <dgm:cxn modelId="{1B1FCA93-4112-4393-B86E-A7046B190095}" srcId="{A684B38F-58CE-470E-A420-ABB0DC955F66}" destId="{FFC55DC3-8327-4633-BD34-7C64A5807F24}" srcOrd="1" destOrd="0" parTransId="{A9B6A4E4-FB87-4246-BEC3-0D2FE53167EC}" sibTransId="{D87AD194-9720-4CCA-876E-7142F9CB1F75}"/>
    <dgm:cxn modelId="{C59E8E9A-6877-4C58-B144-9FD8E606B979}" srcId="{A684B38F-58CE-470E-A420-ABB0DC955F66}" destId="{41295774-F66D-44A8-BA15-98A23D016B81}" srcOrd="3" destOrd="0" parTransId="{846E018D-DFAA-4997-A891-B79ED0D0BB4E}" sibTransId="{3BEFA0EB-DCBD-4D31-9DD7-E42207C9602A}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75955CA0-9DE3-45FC-BAE9-EDD3811FBD6D}" type="presOf" srcId="{F0864594-0CDB-4EDE-B13B-43CDD16099F6}" destId="{C71C86D1-B970-4A37-9B26-51AB4B562C48}" srcOrd="0" destOrd="0" presId="urn:microsoft.com/office/officeart/2005/8/layout/vList2"/>
    <dgm:cxn modelId="{512C19A4-9FBD-4AEF-95A7-D195F69625C1}" type="presOf" srcId="{F8FA4975-54A1-47A6-908B-9D26AB409EE5}" destId="{85023F30-6E2C-4C4D-A224-3D6D6D64A53A}" srcOrd="0" destOrd="1" presId="urn:microsoft.com/office/officeart/2005/8/layout/vList2"/>
    <dgm:cxn modelId="{0AA1B7A5-D4E7-4978-9F28-E702F6893482}" srcId="{A53AF016-0CAC-4516-8B48-A73248354453}" destId="{DAFA676B-EAAD-4D30-857C-F1BBF6E67053}" srcOrd="3" destOrd="0" parTransId="{2E5BB988-B9EB-468C-B0B2-0A576B3351FA}" sibTransId="{B52E336B-9DF5-498E-B569-78D514ECABA7}"/>
    <dgm:cxn modelId="{0D103FA7-A10C-458E-A9A3-A25529F7E4BD}" type="presOf" srcId="{2808A974-25D3-4570-97B3-B140BE31729F}" destId="{85023F30-6E2C-4C4D-A224-3D6D6D64A53A}" srcOrd="0" destOrd="4" presId="urn:microsoft.com/office/officeart/2005/8/layout/vList2"/>
    <dgm:cxn modelId="{7C307AA7-C7CE-465D-9C35-6652B95B778F}" type="presOf" srcId="{41295774-F66D-44A8-BA15-98A23D016B81}" destId="{2C0AF458-A790-4218-BFB2-FE8BC078BBC2}" srcOrd="0" destOrd="3" presId="urn:microsoft.com/office/officeart/2005/8/layout/vList2"/>
    <dgm:cxn modelId="{290734BE-EDA8-4584-A79C-97AF3CB2F8A8}" type="presOf" srcId="{8BE27759-0790-494E-897F-2ED17B4F043E}" destId="{A626EA6F-A3A6-46E9-AB13-E8FB56778C45}" srcOrd="0" destOrd="1" presId="urn:microsoft.com/office/officeart/2005/8/layout/vList2"/>
    <dgm:cxn modelId="{F8BADFBF-FFA6-4AEC-8490-92DA37757AC3}" srcId="{A684B38F-58CE-470E-A420-ABB0DC955F66}" destId="{3C16C804-179A-4375-A181-BE298D8EAAC3}" srcOrd="4" destOrd="0" parTransId="{50205995-8688-43FF-A084-42D4EACCB55A}" sibTransId="{E61D4E51-D77D-4B48-8C6E-D395448FB9AB}"/>
    <dgm:cxn modelId="{25DFA3CE-F2DB-4AB5-A494-A25281184F98}" type="presOf" srcId="{E3332B51-8392-4365-815B-06C85619E4EC}" destId="{2C0AF458-A790-4218-BFB2-FE8BC078BBC2}" srcOrd="0" destOrd="2" presId="urn:microsoft.com/office/officeart/2005/8/layout/vList2"/>
    <dgm:cxn modelId="{DDD38FD3-C4C6-4A14-9728-344E02E6BB7B}" srcId="{A684B38F-58CE-470E-A420-ABB0DC955F66}" destId="{9077E5AB-7DE4-4669-8545-A3111605A77B}" srcOrd="0" destOrd="0" parTransId="{1DE312C5-E21A-46A3-AD68-7AC86C66AFAB}" sibTransId="{8BEA42CA-9847-4214-9E8B-7FE04EB273D0}"/>
    <dgm:cxn modelId="{AB18C2D8-28B9-42BE-99C1-3D6B100F0779}" srcId="{F0864594-0CDB-4EDE-B13B-43CDD16099F6}" destId="{8BE27759-0790-494E-897F-2ED17B4F043E}" srcOrd="1" destOrd="0" parTransId="{9582A15D-BE83-4E75-81B1-6BC598AA8277}" sibTransId="{CD539FAD-33D1-420A-BA95-14718B7F7022}"/>
    <dgm:cxn modelId="{B1ED4DDD-6C67-4FD3-9781-8AC046B44054}" srcId="{F0864594-0CDB-4EDE-B13B-43CDD16099F6}" destId="{CFAA196B-C600-46C1-A345-6B17A2552401}" srcOrd="2" destOrd="0" parTransId="{4E334DD6-11DF-43FF-BF79-9537554EE262}" sibTransId="{B8AB1EB0-5232-4137-9E9F-456D4EF57097}"/>
    <dgm:cxn modelId="{E63FD9DF-7EAB-4B98-A757-7B2F099A0F60}" type="presOf" srcId="{DAFA676B-EAAD-4D30-857C-F1BBF6E67053}" destId="{85023F30-6E2C-4C4D-A224-3D6D6D64A53A}" srcOrd="0" destOrd="3" presId="urn:microsoft.com/office/officeart/2005/8/layout/vList2"/>
    <dgm:cxn modelId="{3E5AF6E7-F4CA-4446-A9D5-4E076D6D311A}" type="presOf" srcId="{ABBA54C3-9D5E-4203-BB72-DCFF0EFB9E1E}" destId="{A626EA6F-A3A6-46E9-AB13-E8FB56778C45}" srcOrd="0" destOrd="0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F2BB1EF9-17D4-439B-8AEC-A98CC6E74DA5}" type="presOf" srcId="{A53AF016-0CAC-4516-8B48-A73248354453}" destId="{EB8AB89E-68B2-4865-B075-D859271E805E}" srcOrd="0" destOrd="0" presId="urn:microsoft.com/office/officeart/2005/8/layout/vList2"/>
    <dgm:cxn modelId="{44F2F25C-3C13-4891-9990-61802AA41515}" type="presParOf" srcId="{FD956D34-9250-49D2-B7C2-CE8EF02885DD}" destId="{728A8C90-E899-435B-B272-E9F879702050}" srcOrd="0" destOrd="0" presId="urn:microsoft.com/office/officeart/2005/8/layout/vList2"/>
    <dgm:cxn modelId="{8CBFFFA7-3DD3-4EC8-A852-A6EC34E62090}" type="presParOf" srcId="{FD956D34-9250-49D2-B7C2-CE8EF02885DD}" destId="{2C0AF458-A790-4218-BFB2-FE8BC078BBC2}" srcOrd="1" destOrd="0" presId="urn:microsoft.com/office/officeart/2005/8/layout/vList2"/>
    <dgm:cxn modelId="{E6EDD7E1-1688-473F-9E0F-E4C395869171}" type="presParOf" srcId="{FD956D34-9250-49D2-B7C2-CE8EF02885DD}" destId="{EB8AB89E-68B2-4865-B075-D859271E805E}" srcOrd="2" destOrd="0" presId="urn:microsoft.com/office/officeart/2005/8/layout/vList2"/>
    <dgm:cxn modelId="{A70ECD39-9B4B-4DF4-9EA5-6B94ACAB9153}" type="presParOf" srcId="{FD956D34-9250-49D2-B7C2-CE8EF02885DD}" destId="{85023F30-6E2C-4C4D-A224-3D6D6D64A53A}" srcOrd="3" destOrd="0" presId="urn:microsoft.com/office/officeart/2005/8/layout/vList2"/>
    <dgm:cxn modelId="{DF1AD968-6E89-405B-8ABE-3994DA50CD30}" type="presParOf" srcId="{FD956D34-9250-49D2-B7C2-CE8EF02885DD}" destId="{5AC39655-2EA6-421B-84A7-ABA2420FD76C}" srcOrd="4" destOrd="0" presId="urn:microsoft.com/office/officeart/2005/8/layout/vList2"/>
    <dgm:cxn modelId="{2E476CCC-A440-4AB4-A7FD-69564CECCFDB}" type="presParOf" srcId="{FD956D34-9250-49D2-B7C2-CE8EF02885DD}" destId="{D9EE8E7C-7D6E-4EED-9613-E747E79F242E}" srcOrd="5" destOrd="0" presId="urn:microsoft.com/office/officeart/2005/8/layout/vList2"/>
    <dgm:cxn modelId="{CF9BAC43-E89F-4C85-8E6C-5F31FE02E5B7}" type="presParOf" srcId="{FD956D34-9250-49D2-B7C2-CE8EF02885DD}" destId="{C71C86D1-B970-4A37-9B26-51AB4B562C48}" srcOrd="6" destOrd="0" presId="urn:microsoft.com/office/officeart/2005/8/layout/vList2"/>
    <dgm:cxn modelId="{F31E9D3F-1A90-4013-AE3D-F7FD738CFD10}" type="presParOf" srcId="{FD956D34-9250-49D2-B7C2-CE8EF02885DD}" destId="{A626EA6F-A3A6-46E9-AB13-E8FB56778C4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03EAA-8670-416F-9910-24ECDA0F5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1D4ACA-E7E1-43B7-B61E-BF1FB3CF12BE}">
      <dgm:prSet/>
      <dgm:spPr/>
      <dgm:t>
        <a:bodyPr/>
        <a:lstStyle/>
        <a:p>
          <a:r>
            <a:rPr lang="en-GB" dirty="0"/>
            <a:t>Major infrastructure projects are underway in Buckinghamshire – HS2, East West Rail etc. </a:t>
          </a:r>
        </a:p>
      </dgm:t>
    </dgm:pt>
    <dgm:pt modelId="{ECC5BA0A-7B8E-4990-8E94-D0457FDC5509}" type="parTrans" cxnId="{314F8879-8C59-4148-BACA-A303F2D7DF43}">
      <dgm:prSet/>
      <dgm:spPr/>
      <dgm:t>
        <a:bodyPr/>
        <a:lstStyle/>
        <a:p>
          <a:endParaRPr lang="en-GB"/>
        </a:p>
      </dgm:t>
    </dgm:pt>
    <dgm:pt modelId="{4F32C79C-8E2C-48D5-9B80-894954282F1D}" type="sibTrans" cxnId="{314F8879-8C59-4148-BACA-A303F2D7DF43}">
      <dgm:prSet/>
      <dgm:spPr/>
      <dgm:t>
        <a:bodyPr/>
        <a:lstStyle/>
        <a:p>
          <a:endParaRPr lang="en-GB"/>
        </a:p>
      </dgm:t>
    </dgm:pt>
    <dgm:pt modelId="{7181A2B2-BF68-4272-BD6F-F8B46ED81780}">
      <dgm:prSet/>
      <dgm:spPr/>
      <dgm:t>
        <a:bodyPr/>
        <a:lstStyle/>
        <a:p>
          <a:r>
            <a:rPr lang="en-GB" dirty="0"/>
            <a:t>95,000 new homes required by 2045 in Buckinghamshire (according to the draft local plan for Buckinghamshire)</a:t>
          </a:r>
        </a:p>
      </dgm:t>
    </dgm:pt>
    <dgm:pt modelId="{A3A670A8-0F49-4F93-89DB-6D20543140EF}" type="parTrans" cxnId="{EED461E0-6718-4C27-B19F-30982D6C6AB3}">
      <dgm:prSet/>
      <dgm:spPr/>
      <dgm:t>
        <a:bodyPr/>
        <a:lstStyle/>
        <a:p>
          <a:endParaRPr lang="en-GB"/>
        </a:p>
      </dgm:t>
    </dgm:pt>
    <dgm:pt modelId="{058C1123-1F12-4D0C-9828-4E3E15F6A288}" type="sibTrans" cxnId="{EED461E0-6718-4C27-B19F-30982D6C6AB3}">
      <dgm:prSet/>
      <dgm:spPr/>
      <dgm:t>
        <a:bodyPr/>
        <a:lstStyle/>
        <a:p>
          <a:endParaRPr lang="en-GB"/>
        </a:p>
      </dgm:t>
    </dgm:pt>
    <dgm:pt modelId="{695AC6F4-07BA-4F50-9F82-B8F7CCA78564}">
      <dgm:prSet/>
      <dgm:spPr/>
      <dgm:t>
        <a:bodyPr/>
        <a:lstStyle/>
        <a:p>
          <a:r>
            <a:rPr lang="en-GB" dirty="0"/>
            <a:t>Opportunities to make existing homes greener and help tackle climate change: insulation installers, heat pump installers, retrofit assessors etc. </a:t>
          </a:r>
        </a:p>
      </dgm:t>
    </dgm:pt>
    <dgm:pt modelId="{233AEFC8-D04E-4216-A256-A4CDF57408F4}" type="parTrans" cxnId="{2BBF7B78-6ABF-48A3-A3A4-016EFBD7E454}">
      <dgm:prSet/>
      <dgm:spPr/>
      <dgm:t>
        <a:bodyPr/>
        <a:lstStyle/>
        <a:p>
          <a:endParaRPr lang="en-GB"/>
        </a:p>
      </dgm:t>
    </dgm:pt>
    <dgm:pt modelId="{7DCDA28D-AF3D-4F2B-A5CC-C1A8E5AA3C8C}" type="sibTrans" cxnId="{2BBF7B78-6ABF-48A3-A3A4-016EFBD7E454}">
      <dgm:prSet/>
      <dgm:spPr/>
      <dgm:t>
        <a:bodyPr/>
        <a:lstStyle/>
        <a:p>
          <a:endParaRPr lang="en-GB"/>
        </a:p>
      </dgm:t>
    </dgm:pt>
    <dgm:pt modelId="{A353DD4D-F8D4-4669-8A46-EFD7634810D7}" type="pres">
      <dgm:prSet presAssocID="{83B03EAA-8670-416F-9910-24ECDA0F5679}" presName="linear" presStyleCnt="0">
        <dgm:presLayoutVars>
          <dgm:animLvl val="lvl"/>
          <dgm:resizeHandles val="exact"/>
        </dgm:presLayoutVars>
      </dgm:prSet>
      <dgm:spPr/>
    </dgm:pt>
    <dgm:pt modelId="{576126B4-694A-4AF9-BF7A-5541C9B213DB}" type="pres">
      <dgm:prSet presAssocID="{AF1D4ACA-E7E1-43B7-B61E-BF1FB3CF12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F2F280-3D56-4A0B-9BAD-1AC4693EC76A}" type="pres">
      <dgm:prSet presAssocID="{4F32C79C-8E2C-48D5-9B80-894954282F1D}" presName="spacer" presStyleCnt="0"/>
      <dgm:spPr/>
    </dgm:pt>
    <dgm:pt modelId="{63825FA9-E01B-44E8-AF2C-55EAA841001C}" type="pres">
      <dgm:prSet presAssocID="{7181A2B2-BF68-4272-BD6F-F8B46ED817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E852F0-FEF8-4763-9BB1-6C0E79060705}" type="pres">
      <dgm:prSet presAssocID="{058C1123-1F12-4D0C-9828-4E3E15F6A288}" presName="spacer" presStyleCnt="0"/>
      <dgm:spPr/>
    </dgm:pt>
    <dgm:pt modelId="{6BDB402E-634F-49F8-8A77-2E6D99F04003}" type="pres">
      <dgm:prSet presAssocID="{695AC6F4-07BA-4F50-9F82-B8F7CCA785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BF7B78-6ABF-48A3-A3A4-016EFBD7E454}" srcId="{83B03EAA-8670-416F-9910-24ECDA0F5679}" destId="{695AC6F4-07BA-4F50-9F82-B8F7CCA78564}" srcOrd="2" destOrd="0" parTransId="{233AEFC8-D04E-4216-A256-A4CDF57408F4}" sibTransId="{7DCDA28D-AF3D-4F2B-A5CC-C1A8E5AA3C8C}"/>
    <dgm:cxn modelId="{314F8879-8C59-4148-BACA-A303F2D7DF43}" srcId="{83B03EAA-8670-416F-9910-24ECDA0F5679}" destId="{AF1D4ACA-E7E1-43B7-B61E-BF1FB3CF12BE}" srcOrd="0" destOrd="0" parTransId="{ECC5BA0A-7B8E-4990-8E94-D0457FDC5509}" sibTransId="{4F32C79C-8E2C-48D5-9B80-894954282F1D}"/>
    <dgm:cxn modelId="{B9F61D9F-03A6-4877-AB24-60947CC58E4C}" type="presOf" srcId="{695AC6F4-07BA-4F50-9F82-B8F7CCA78564}" destId="{6BDB402E-634F-49F8-8A77-2E6D99F04003}" srcOrd="0" destOrd="0" presId="urn:microsoft.com/office/officeart/2005/8/layout/vList2"/>
    <dgm:cxn modelId="{72EBE3A9-B0FA-4639-82E1-A86EAC03744A}" type="presOf" srcId="{7181A2B2-BF68-4272-BD6F-F8B46ED81780}" destId="{63825FA9-E01B-44E8-AF2C-55EAA841001C}" srcOrd="0" destOrd="0" presId="urn:microsoft.com/office/officeart/2005/8/layout/vList2"/>
    <dgm:cxn modelId="{722BB9B5-0DF9-478E-B151-ACC87CC5528C}" type="presOf" srcId="{AF1D4ACA-E7E1-43B7-B61E-BF1FB3CF12BE}" destId="{576126B4-694A-4AF9-BF7A-5541C9B213DB}" srcOrd="0" destOrd="0" presId="urn:microsoft.com/office/officeart/2005/8/layout/vList2"/>
    <dgm:cxn modelId="{ADB9E1C2-57DC-4150-9BBF-E36117DD8C46}" type="presOf" srcId="{83B03EAA-8670-416F-9910-24ECDA0F5679}" destId="{A353DD4D-F8D4-4669-8A46-EFD7634810D7}" srcOrd="0" destOrd="0" presId="urn:microsoft.com/office/officeart/2005/8/layout/vList2"/>
    <dgm:cxn modelId="{EED461E0-6718-4C27-B19F-30982D6C6AB3}" srcId="{83B03EAA-8670-416F-9910-24ECDA0F5679}" destId="{7181A2B2-BF68-4272-BD6F-F8B46ED81780}" srcOrd="1" destOrd="0" parTransId="{A3A670A8-0F49-4F93-89DB-6D20543140EF}" sibTransId="{058C1123-1F12-4D0C-9828-4E3E15F6A288}"/>
    <dgm:cxn modelId="{3D05C222-8045-4B0B-A75B-2EC7D35BABDE}" type="presParOf" srcId="{A353DD4D-F8D4-4669-8A46-EFD7634810D7}" destId="{576126B4-694A-4AF9-BF7A-5541C9B213DB}" srcOrd="0" destOrd="0" presId="urn:microsoft.com/office/officeart/2005/8/layout/vList2"/>
    <dgm:cxn modelId="{8EF5D3AE-FD60-430A-8ACC-CD66EA307756}" type="presParOf" srcId="{A353DD4D-F8D4-4669-8A46-EFD7634810D7}" destId="{97F2F280-3D56-4A0B-9BAD-1AC4693EC76A}" srcOrd="1" destOrd="0" presId="urn:microsoft.com/office/officeart/2005/8/layout/vList2"/>
    <dgm:cxn modelId="{388022A5-3562-43D6-B723-7BE153D3ADB8}" type="presParOf" srcId="{A353DD4D-F8D4-4669-8A46-EFD7634810D7}" destId="{63825FA9-E01B-44E8-AF2C-55EAA841001C}" srcOrd="2" destOrd="0" presId="urn:microsoft.com/office/officeart/2005/8/layout/vList2"/>
    <dgm:cxn modelId="{6BA371D0-8028-44F9-A447-91136AA5CE6E}" type="presParOf" srcId="{A353DD4D-F8D4-4669-8A46-EFD7634810D7}" destId="{C2E852F0-FEF8-4763-9BB1-6C0E79060705}" srcOrd="3" destOrd="0" presId="urn:microsoft.com/office/officeart/2005/8/layout/vList2"/>
    <dgm:cxn modelId="{0AE004C6-D687-4AD8-A3C7-39D4737A57BD}" type="presParOf" srcId="{A353DD4D-F8D4-4669-8A46-EFD7634810D7}" destId="{6BDB402E-634F-49F8-8A77-2E6D99F040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 dirty="0">
              <a:latin typeface="Jost"/>
            </a:rPr>
            <a:t>Fastest growing occupations by employment (2019-2024)</a:t>
          </a:r>
          <a:endParaRPr lang="en-GB" dirty="0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US">
              <a:latin typeface="Jost"/>
            </a:rPr>
            <a:t>Roofers, Roof Tilers and Slaters</a:t>
          </a:r>
          <a:endParaRPr lang="en-GB" dirty="0">
            <a:latin typeface="Jost"/>
          </a:endParaRP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 dirty="0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9C2CF20-6E9B-419F-ABEE-525E6CC80191}">
      <dgm:prSet/>
      <dgm:spPr/>
      <dgm:t>
        <a:bodyPr/>
        <a:lstStyle/>
        <a:p>
          <a:r>
            <a:rPr lang="en-GB" dirty="0">
              <a:latin typeface="Jost"/>
            </a:rPr>
            <a:t>Skills shortages and gaps</a:t>
          </a:r>
        </a:p>
      </dgm:t>
    </dgm:pt>
    <dgm:pt modelId="{D25A46CD-18A7-4EE5-A1B4-55F3339384B8}" type="par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2A58A8E-23AC-4149-8436-511058D25DCC}" type="sib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726115E-43BB-45F2-8DBF-3C79C6772734}">
      <dgm:prSet/>
      <dgm:spPr/>
      <dgm:t>
        <a:bodyPr/>
        <a:lstStyle/>
        <a:p>
          <a:r>
            <a:rPr lang="en-GB" dirty="0">
              <a:latin typeface="Jost"/>
            </a:rPr>
            <a:t>Shortages across various occupations, particularly experienced trades people, machinery operators, and civil engineering roles</a:t>
          </a:r>
        </a:p>
      </dgm:t>
    </dgm:pt>
    <dgm:pt modelId="{1DF73AAC-6DB6-4BFD-8E20-C2FEBAA3E588}" type="par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EB04D2-17BC-4106-A1B7-DAFBF3C60D66}" type="sib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DA25ED-A870-44E5-84E5-9CB879874452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1DB28EC4-1F34-4F03-9DA0-AC65E02842C0}" type="par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00832B6-688B-4179-AA90-19E59E3271D4}" type="sib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20E340-F40B-4DA8-9345-81BB3752FCAE}">
      <dgm:prSet/>
      <dgm:spPr/>
      <dgm:t>
        <a:bodyPr/>
        <a:lstStyle/>
        <a:p>
          <a:r>
            <a:rPr lang="en-GB" b="0">
              <a:latin typeface="Jost"/>
            </a:rPr>
            <a:t>Maths, Physics, Design technology, Geography</a:t>
          </a:r>
          <a:endParaRPr lang="en-US" b="0">
            <a:latin typeface="Jost"/>
          </a:endParaRPr>
        </a:p>
      </dgm:t>
    </dgm:pt>
    <dgm:pt modelId="{617FFD8C-9320-44D4-8C78-FBB3D7476800}" type="par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BFB8D77-A0AD-4554-9ADA-B65CA43471DC}" type="sib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772AFDE-35ED-4248-864C-02727FF16D70}">
      <dgm:prSet/>
      <dgm:spPr/>
      <dgm:t>
        <a:bodyPr/>
        <a:lstStyle/>
        <a:p>
          <a:r>
            <a:rPr lang="en-US" b="0" dirty="0">
              <a:latin typeface="Jost"/>
            </a:rPr>
            <a:t>More information is available at: </a:t>
          </a:r>
          <a:r>
            <a:rPr lang="en-US" b="0" dirty="0">
              <a:latin typeface="Jost"/>
              <a:hlinkClick xmlns:r="http://schemas.openxmlformats.org/officeDocument/2006/relationships" r:id="rId1"/>
            </a:rPr>
            <a:t>UCAS</a:t>
          </a:r>
          <a:endParaRPr lang="en-US" b="0" dirty="0">
            <a:latin typeface="Jost"/>
          </a:endParaRPr>
        </a:p>
      </dgm:t>
    </dgm:pt>
    <dgm:pt modelId="{E5A6E5CD-6043-4586-B503-05D335F21C9E}" type="par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458EEC2-1C15-4985-92E8-C9476ABD052B}" type="sib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6426009-3492-4122-8BD6-59F17F2F6085}">
      <dgm:prSet/>
      <dgm:spPr/>
      <dgm:t>
        <a:bodyPr/>
        <a:lstStyle/>
        <a:p>
          <a:r>
            <a:rPr lang="en-GB" dirty="0">
              <a:latin typeface="Jost"/>
            </a:rPr>
            <a:t>Health and safety skills increasingly in demand. </a:t>
          </a:r>
        </a:p>
      </dgm:t>
    </dgm:pt>
    <dgm:pt modelId="{21B5130F-58D1-4AB6-A7A9-299840F2A4CC}" type="parTrans" cxnId="{14901672-E7ED-47CF-B0AD-74F22D87EBEC}">
      <dgm:prSet/>
      <dgm:spPr/>
      <dgm:t>
        <a:bodyPr/>
        <a:lstStyle/>
        <a:p>
          <a:endParaRPr lang="en-GB"/>
        </a:p>
      </dgm:t>
    </dgm:pt>
    <dgm:pt modelId="{D96D4A14-CEE8-45F1-AF7A-A5ADB0352E46}" type="sibTrans" cxnId="{14901672-E7ED-47CF-B0AD-74F22D87EBEC}">
      <dgm:prSet/>
      <dgm:spPr/>
      <dgm:t>
        <a:bodyPr/>
        <a:lstStyle/>
        <a:p>
          <a:endParaRPr lang="en-GB"/>
        </a:p>
      </dgm:t>
    </dgm:pt>
    <dgm:pt modelId="{93F3363C-A055-458F-BB07-78A65B3CBA23}">
      <dgm:prSet/>
      <dgm:spPr/>
      <dgm:t>
        <a:bodyPr/>
        <a:lstStyle/>
        <a:p>
          <a:r>
            <a:rPr lang="en-US" dirty="0">
              <a:latin typeface="Jost"/>
            </a:rPr>
            <a:t>Glaziers, Window Fabricators and Fitters</a:t>
          </a:r>
          <a:endParaRPr lang="en-GB" dirty="0">
            <a:latin typeface="Jost"/>
          </a:endParaRPr>
        </a:p>
      </dgm:t>
    </dgm:pt>
    <dgm:pt modelId="{1BA55358-ED6D-468D-9E85-E5CCC7C251A5}" type="parTrans" cxnId="{E1970B3D-D580-49ED-8D65-3116CE59D43B}">
      <dgm:prSet/>
      <dgm:spPr/>
      <dgm:t>
        <a:bodyPr/>
        <a:lstStyle/>
        <a:p>
          <a:endParaRPr lang="en-GB"/>
        </a:p>
      </dgm:t>
    </dgm:pt>
    <dgm:pt modelId="{ED8839F2-1926-4D1B-9CB3-EC07398D4D1A}" type="sibTrans" cxnId="{E1970B3D-D580-49ED-8D65-3116CE59D43B}">
      <dgm:prSet/>
      <dgm:spPr/>
      <dgm:t>
        <a:bodyPr/>
        <a:lstStyle/>
        <a:p>
          <a:endParaRPr lang="en-GB"/>
        </a:p>
      </dgm:t>
    </dgm:pt>
    <dgm:pt modelId="{E9F7EE0A-B669-442B-A7B0-5182487C97CA}">
      <dgm:prSet/>
      <dgm:spPr/>
      <dgm:t>
        <a:bodyPr/>
        <a:lstStyle/>
        <a:p>
          <a:r>
            <a:rPr lang="en-GB">
              <a:latin typeface="Jost"/>
            </a:rPr>
            <a:t>Bricklayers</a:t>
          </a:r>
          <a:endParaRPr lang="en-GB" dirty="0">
            <a:latin typeface="Jost"/>
          </a:endParaRPr>
        </a:p>
      </dgm:t>
    </dgm:pt>
    <dgm:pt modelId="{3B0B3DF0-8070-4229-9A06-97B9BA5EDA67}" type="parTrans" cxnId="{01A71AA2-9F84-43E1-BB67-20496A9ED330}">
      <dgm:prSet/>
      <dgm:spPr/>
      <dgm:t>
        <a:bodyPr/>
        <a:lstStyle/>
        <a:p>
          <a:endParaRPr lang="en-GB"/>
        </a:p>
      </dgm:t>
    </dgm:pt>
    <dgm:pt modelId="{722B8860-4B60-4A7C-BCFE-F153BA4F0D8F}" type="sibTrans" cxnId="{01A71AA2-9F84-43E1-BB67-20496A9ED330}">
      <dgm:prSet/>
      <dgm:spPr/>
      <dgm:t>
        <a:bodyPr/>
        <a:lstStyle/>
        <a:p>
          <a:endParaRPr lang="en-GB"/>
        </a:p>
      </dgm:t>
    </dgm:pt>
    <dgm:pt modelId="{85F096D5-10CC-4395-B0D8-77A635A52338}">
      <dgm:prSet/>
      <dgm:spPr/>
      <dgm:t>
        <a:bodyPr/>
        <a:lstStyle/>
        <a:p>
          <a:r>
            <a:rPr lang="en-GB" dirty="0">
              <a:latin typeface="Jost"/>
            </a:rPr>
            <a:t>Quantity Surveyors</a:t>
          </a:r>
        </a:p>
      </dgm:t>
    </dgm:pt>
    <dgm:pt modelId="{307B5C90-8FC4-46F4-8029-437CE007EE4D}" type="parTrans" cxnId="{C8478279-AEB0-401B-8F71-02EB7A3C9566}">
      <dgm:prSet/>
      <dgm:spPr/>
      <dgm:t>
        <a:bodyPr/>
        <a:lstStyle/>
        <a:p>
          <a:endParaRPr lang="en-GB"/>
        </a:p>
      </dgm:t>
    </dgm:pt>
    <dgm:pt modelId="{BF265037-3D85-4DA5-AADE-354ECDCB53A7}" type="sibTrans" cxnId="{C8478279-AEB0-401B-8F71-02EB7A3C9566}">
      <dgm:prSet/>
      <dgm:spPr/>
      <dgm:t>
        <a:bodyPr/>
        <a:lstStyle/>
        <a:p>
          <a:endParaRPr lang="en-GB"/>
        </a:p>
      </dgm:t>
    </dgm:pt>
    <dgm:pt modelId="{0612E8A1-E114-4936-B8FE-165B5EB44667}">
      <dgm:prSet/>
      <dgm:spPr/>
      <dgm:t>
        <a:bodyPr/>
        <a:lstStyle/>
        <a:p>
          <a:r>
            <a:rPr lang="en-GB" dirty="0">
              <a:latin typeface="Jost"/>
            </a:rPr>
            <a:t>Elementary Construction Occupations (Groundworkers)</a:t>
          </a:r>
        </a:p>
      </dgm:t>
    </dgm:pt>
    <dgm:pt modelId="{EE7FFD44-F66D-4DB0-9AE6-F44E7461765C}" type="parTrans" cxnId="{1C5DD5DA-6A5F-48CD-9778-89698603D95B}">
      <dgm:prSet/>
      <dgm:spPr/>
      <dgm:t>
        <a:bodyPr/>
        <a:lstStyle/>
        <a:p>
          <a:endParaRPr lang="en-GB"/>
        </a:p>
      </dgm:t>
    </dgm:pt>
    <dgm:pt modelId="{EA6AAAD4-E252-4CAE-966E-95B404732C25}" type="sibTrans" cxnId="{1C5DD5DA-6A5F-48CD-9778-89698603D95B}">
      <dgm:prSet/>
      <dgm:spPr/>
      <dgm:t>
        <a:bodyPr/>
        <a:lstStyle/>
        <a:p>
          <a:endParaRPr lang="en-GB"/>
        </a:p>
      </dgm:t>
    </dgm:pt>
    <dgm:pt modelId="{6D8C205C-7CE6-490E-97EB-1FF400C5ED22}">
      <dgm:prSet/>
      <dgm:spPr/>
      <dgm:t>
        <a:bodyPr/>
        <a:lstStyle/>
        <a:p>
          <a:r>
            <a:rPr lang="en-US" dirty="0">
              <a:latin typeface="Jost"/>
            </a:rPr>
            <a:t>Construction and Building Trades (specialised)</a:t>
          </a:r>
          <a:endParaRPr lang="en-GB" dirty="0">
            <a:latin typeface="Jost"/>
          </a:endParaRPr>
        </a:p>
      </dgm:t>
    </dgm:pt>
    <dgm:pt modelId="{B691F1A5-653D-46C9-9EEB-9F336161E189}" type="parTrans" cxnId="{66CE20E4-04CA-4905-86A2-1F4F5969ED10}">
      <dgm:prSet/>
      <dgm:spPr/>
      <dgm:t>
        <a:bodyPr/>
        <a:lstStyle/>
        <a:p>
          <a:endParaRPr lang="en-GB"/>
        </a:p>
      </dgm:t>
    </dgm:pt>
    <dgm:pt modelId="{B381A61B-0092-469C-9EE6-24A7202F9F10}" type="sibTrans" cxnId="{66CE20E4-04CA-4905-86A2-1F4F5969ED10}">
      <dgm:prSet/>
      <dgm:spPr/>
      <dgm:t>
        <a:bodyPr/>
        <a:lstStyle/>
        <a:p>
          <a:endParaRPr lang="en-GB"/>
        </a:p>
      </dgm:t>
    </dgm:pt>
    <dgm:pt modelId="{BA738AB7-3C1E-4DF0-8E70-E310879ACABD}">
      <dgm:prSet/>
      <dgm:spPr/>
      <dgm:t>
        <a:bodyPr/>
        <a:lstStyle/>
        <a:p>
          <a:r>
            <a:rPr lang="en-GB" dirty="0">
              <a:latin typeface="Jost"/>
            </a:rPr>
            <a:t>Electricians and Electrical Fitters</a:t>
          </a:r>
        </a:p>
      </dgm:t>
    </dgm:pt>
    <dgm:pt modelId="{8A9CA252-0076-4FFC-81F0-2633D412E522}" type="parTrans" cxnId="{1D6DFA87-E8CE-4504-9EF4-D86E08993552}">
      <dgm:prSet/>
      <dgm:spPr/>
      <dgm:t>
        <a:bodyPr/>
        <a:lstStyle/>
        <a:p>
          <a:endParaRPr lang="en-GB"/>
        </a:p>
      </dgm:t>
    </dgm:pt>
    <dgm:pt modelId="{C85FDA28-30F2-47C7-9022-BCC40F178C84}" type="sibTrans" cxnId="{1D6DFA87-E8CE-4504-9EF4-D86E08993552}">
      <dgm:prSet/>
      <dgm:spPr/>
      <dgm:t>
        <a:bodyPr/>
        <a:lstStyle/>
        <a:p>
          <a:endParaRPr lang="en-GB"/>
        </a:p>
      </dgm:t>
    </dgm:pt>
    <dgm:pt modelId="{31E3D7A0-0B45-4863-BE43-9AC659A264D9}">
      <dgm:prSet/>
      <dgm:spPr/>
      <dgm:t>
        <a:bodyPr/>
        <a:lstStyle/>
        <a:p>
          <a:r>
            <a:rPr lang="en-GB" b="0" i="0" u="none" dirty="0"/>
            <a:t>Carpenters and Joiners</a:t>
          </a:r>
          <a:endParaRPr lang="en-GB" dirty="0">
            <a:latin typeface="Jost"/>
          </a:endParaRPr>
        </a:p>
      </dgm:t>
    </dgm:pt>
    <dgm:pt modelId="{332F79AE-EB30-44DA-8F97-3A119F21C9F9}" type="parTrans" cxnId="{8DBB2426-2B59-4F9C-BB3C-93A0C9450126}">
      <dgm:prSet/>
      <dgm:spPr/>
      <dgm:t>
        <a:bodyPr/>
        <a:lstStyle/>
        <a:p>
          <a:endParaRPr lang="en-GB"/>
        </a:p>
      </dgm:t>
    </dgm:pt>
    <dgm:pt modelId="{AD617051-18D3-43A7-AB73-D62D4E1F1676}" type="sibTrans" cxnId="{8DBB2426-2B59-4F9C-BB3C-93A0C9450126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2848286-C099-4A09-8F07-F1284FC80030}" type="pres">
      <dgm:prSet presAssocID="{59C2CF20-6E9B-419F-ABEE-525E6CC801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58F6E7-0DC8-45AC-9C91-A9A887A1DDBB}" type="pres">
      <dgm:prSet presAssocID="{59C2CF20-6E9B-419F-ABEE-525E6CC80191}" presName="childText" presStyleLbl="revTx" presStyleIdx="2" presStyleCnt="4">
        <dgm:presLayoutVars>
          <dgm:bulletEnabled val="1"/>
        </dgm:presLayoutVars>
      </dgm:prSet>
      <dgm:spPr/>
    </dgm:pt>
    <dgm:pt modelId="{5ECD8B7F-6E4F-46AF-BAE9-5CB40B7F9F24}" type="pres">
      <dgm:prSet presAssocID="{90DA25ED-A870-44E5-84E5-9CB8798744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DE6682-D3F1-4998-8F6A-B3E1A57C36B9}" type="pres">
      <dgm:prSet presAssocID="{90DA25ED-A870-44E5-84E5-9CB87987445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7E65706-C16F-40F6-8E3F-89268B4B675D}" type="presOf" srcId="{3772AFDE-35ED-4248-864C-02727FF16D70}" destId="{CEDE6682-D3F1-4998-8F6A-B3E1A57C36B9}" srcOrd="0" destOrd="1" presId="urn:microsoft.com/office/officeart/2005/8/layout/vList2"/>
    <dgm:cxn modelId="{AD370E07-88FF-4BCF-B1B2-505D666036CD}" type="presOf" srcId="{A53AF016-0CAC-4516-8B48-A73248354453}" destId="{EB8AB89E-68B2-4865-B075-D859271E805E}" srcOrd="0" destOrd="0" presId="urn:microsoft.com/office/officeart/2005/8/layout/vList2"/>
    <dgm:cxn modelId="{B75EAE13-3D61-4065-8EE9-C0F07F6149E7}" type="presOf" srcId="{0612E8A1-E114-4936-B8FE-165B5EB44667}" destId="{1574E3BB-A0E0-40B6-A37F-F1273E2A5B8E}" srcOrd="0" destOrd="1" presId="urn:microsoft.com/office/officeart/2005/8/layout/vList2"/>
    <dgm:cxn modelId="{68175F16-19A6-4538-939F-D410D759C671}" type="presOf" srcId="{6D8C205C-7CE6-490E-97EB-1FF400C5ED22}" destId="{1574E3BB-A0E0-40B6-A37F-F1273E2A5B8E}" srcOrd="0" destOrd="2" presId="urn:microsoft.com/office/officeart/2005/8/layout/vList2"/>
    <dgm:cxn modelId="{C28CC71A-06E4-4770-AC09-18800D00408B}" type="presOf" srcId="{59C2CF20-6E9B-419F-ABEE-525E6CC80191}" destId="{52848286-C099-4A09-8F07-F1284FC80030}" srcOrd="0" destOrd="0" presId="urn:microsoft.com/office/officeart/2005/8/layout/vList2"/>
    <dgm:cxn modelId="{8B32DB20-F9E1-45D7-8874-9C8B0CBC2E0D}" type="presOf" srcId="{E9F7EE0A-B669-442B-A7B0-5182487C97CA}" destId="{211137F3-524D-4062-A86F-B569D190A71F}" srcOrd="0" destOrd="2" presId="urn:microsoft.com/office/officeart/2005/8/layout/vList2"/>
    <dgm:cxn modelId="{8DBB2426-2B59-4F9C-BB3C-93A0C9450126}" srcId="{A53AF016-0CAC-4516-8B48-A73248354453}" destId="{31E3D7A0-0B45-4863-BE43-9AC659A264D9}" srcOrd="4" destOrd="0" parTransId="{332F79AE-EB30-44DA-8F97-3A119F21C9F9}" sibTransId="{AD617051-18D3-43A7-AB73-D62D4E1F1676}"/>
    <dgm:cxn modelId="{0B279934-C0B7-4C3E-8F29-D3367410426F}" type="presOf" srcId="{93F3363C-A055-458F-BB07-78A65B3CBA23}" destId="{211137F3-524D-4062-A86F-B569D190A71F}" srcOrd="0" destOrd="1" presId="urn:microsoft.com/office/officeart/2005/8/layout/vList2"/>
    <dgm:cxn modelId="{E1970B3D-D580-49ED-8D65-3116CE59D43B}" srcId="{A684B38F-58CE-470E-A420-ABB0DC955F66}" destId="{93F3363C-A055-458F-BB07-78A65B3CBA23}" srcOrd="1" destOrd="0" parTransId="{1BA55358-ED6D-468D-9E85-E5CCC7C251A5}" sibTransId="{ED8839F2-1926-4D1B-9CB3-EC07398D4D1A}"/>
    <dgm:cxn modelId="{9A46E142-6B51-4F58-87C6-E26B347DD7AE}" type="presOf" srcId="{ADE30B92-3883-4D5C-A11C-DCA3B16AAB45}" destId="{211137F3-524D-4062-A86F-B569D190A71F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C44DB551-F644-417C-9632-2A83C4DFAF49}" type="presOf" srcId="{A684B38F-58CE-470E-A420-ABB0DC955F66}" destId="{728A8C90-E899-435B-B272-E9F879702050}" srcOrd="0" destOrd="0" presId="urn:microsoft.com/office/officeart/2005/8/layout/vList2"/>
    <dgm:cxn modelId="{14901672-E7ED-47CF-B0AD-74F22D87EBEC}" srcId="{59C2CF20-6E9B-419F-ABEE-525E6CC80191}" destId="{86426009-3492-4122-8BD6-59F17F2F6085}" srcOrd="1" destOrd="0" parTransId="{21B5130F-58D1-4AB6-A7A9-299840F2A4CC}" sibTransId="{D96D4A14-CEE8-45F1-AF7A-A5ADB0352E46}"/>
    <dgm:cxn modelId="{C8478279-AEB0-401B-8F71-02EB7A3C9566}" srcId="{A53AF016-0CAC-4516-8B48-A73248354453}" destId="{85F096D5-10CC-4395-B0D8-77A635A52338}" srcOrd="0" destOrd="0" parTransId="{307B5C90-8FC4-46F4-8029-437CE007EE4D}" sibTransId="{BF265037-3D85-4DA5-AADE-354ECDCB53A7}"/>
    <dgm:cxn modelId="{03CDAA59-C954-4C53-9C7C-91774402A4D6}" type="presOf" srcId="{85F096D5-10CC-4395-B0D8-77A635A52338}" destId="{1574E3BB-A0E0-40B6-A37F-F1273E2A5B8E}" srcOrd="0" destOrd="0" presId="urn:microsoft.com/office/officeart/2005/8/layout/vList2"/>
    <dgm:cxn modelId="{9F55AE7C-7815-4DE8-8681-2FC857E75797}" srcId="{90DA25ED-A870-44E5-84E5-9CB879874452}" destId="{3772AFDE-35ED-4248-864C-02727FF16D70}" srcOrd="1" destOrd="0" parTransId="{E5A6E5CD-6043-4586-B503-05D335F21C9E}" sibTransId="{0458EEC2-1C15-4985-92E8-C9476ABD052B}"/>
    <dgm:cxn modelId="{F6B52A86-8069-41A0-B700-4B46DFA9DFD7}" type="presOf" srcId="{90DA25ED-A870-44E5-84E5-9CB879874452}" destId="{5ECD8B7F-6E4F-46AF-BAE9-5CB40B7F9F24}" srcOrd="0" destOrd="0" presId="urn:microsoft.com/office/officeart/2005/8/layout/vList2"/>
    <dgm:cxn modelId="{1D6DFA87-E8CE-4504-9EF4-D86E08993552}" srcId="{A53AF016-0CAC-4516-8B48-A73248354453}" destId="{BA738AB7-3C1E-4DF0-8E70-E310879ACABD}" srcOrd="3" destOrd="0" parTransId="{8A9CA252-0076-4FFC-81F0-2633D412E522}" sibTransId="{C85FDA28-30F2-47C7-9022-BCC40F178C84}"/>
    <dgm:cxn modelId="{FFD70C95-4098-4A5E-990D-291A28C5915F}" type="presOf" srcId="{31E3D7A0-0B45-4863-BE43-9AC659A264D9}" destId="{1574E3BB-A0E0-40B6-A37F-F1273E2A5B8E}" srcOrd="0" destOrd="4" presId="urn:microsoft.com/office/officeart/2005/8/layout/vList2"/>
    <dgm:cxn modelId="{4D6F8A99-B54D-4EA8-9200-1595FCE88487}" type="presOf" srcId="{BA738AB7-3C1E-4DF0-8E70-E310879ACABD}" destId="{1574E3BB-A0E0-40B6-A37F-F1273E2A5B8E}" srcOrd="0" destOrd="3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01A71AA2-9F84-43E1-BB67-20496A9ED330}" srcId="{A684B38F-58CE-470E-A420-ABB0DC955F66}" destId="{E9F7EE0A-B669-442B-A7B0-5182487C97CA}" srcOrd="2" destOrd="0" parTransId="{3B0B3DF0-8070-4229-9A06-97B9BA5EDA67}" sibTransId="{722B8860-4B60-4A7C-BCFE-F153BA4F0D8F}"/>
    <dgm:cxn modelId="{23E33AAC-F9E0-46CA-B0B2-BC7D2C23BAA2}" srcId="{90DA25ED-A870-44E5-84E5-9CB879874452}" destId="{6520E340-F40B-4DA8-9345-81BB3752FCAE}" srcOrd="0" destOrd="0" parTransId="{617FFD8C-9320-44D4-8C78-FBB3D7476800}" sibTransId="{1BFB8D77-A0AD-4554-9ADA-B65CA43471DC}"/>
    <dgm:cxn modelId="{F2EC18AF-80C8-4B12-9F88-9166F0E1ECCD}" srcId="{F560F530-E2DC-4089-9AEC-E21DD1B98D3D}" destId="{59C2CF20-6E9B-419F-ABEE-525E6CC80191}" srcOrd="2" destOrd="0" parTransId="{D25A46CD-18A7-4EE5-A1B4-55F3339384B8}" sibTransId="{32A58A8E-23AC-4149-8436-511058D25DCC}"/>
    <dgm:cxn modelId="{BC8127D3-E874-42D0-9D33-2A59EA6CC388}" srcId="{F560F530-E2DC-4089-9AEC-E21DD1B98D3D}" destId="{90DA25ED-A870-44E5-84E5-9CB879874452}" srcOrd="3" destOrd="0" parTransId="{1DB28EC4-1F34-4F03-9DA0-AC65E02842C0}" sibTransId="{300832B6-688B-4179-AA90-19E59E3271D4}"/>
    <dgm:cxn modelId="{1C5DD5DA-6A5F-48CD-9778-89698603D95B}" srcId="{A53AF016-0CAC-4516-8B48-A73248354453}" destId="{0612E8A1-E114-4936-B8FE-165B5EB44667}" srcOrd="1" destOrd="0" parTransId="{EE7FFD44-F66D-4DB0-9AE6-F44E7461765C}" sibTransId="{EA6AAAD4-E252-4CAE-966E-95B404732C25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66CE20E4-04CA-4905-86A2-1F4F5969ED10}" srcId="{A53AF016-0CAC-4516-8B48-A73248354453}" destId="{6D8C205C-7CE6-490E-97EB-1FF400C5ED22}" srcOrd="2" destOrd="0" parTransId="{B691F1A5-653D-46C9-9EEB-9F336161E189}" sibTransId="{B381A61B-0092-469C-9EE6-24A7202F9F10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0F8E80F8-0DA8-4107-8001-6A013A0E5EFE}" type="presOf" srcId="{B726115E-43BB-45F2-8DBF-3C79C6772734}" destId="{C458F6E7-0DC8-45AC-9C91-A9A887A1DDBB}" srcOrd="0" destOrd="0" presId="urn:microsoft.com/office/officeart/2005/8/layout/vList2"/>
    <dgm:cxn modelId="{2B26F6F8-92E8-439C-BFAB-B5A30F7C59D8}" type="presOf" srcId="{86426009-3492-4122-8BD6-59F17F2F6085}" destId="{C458F6E7-0DC8-45AC-9C91-A9A887A1DDBB}" srcOrd="0" destOrd="1" presId="urn:microsoft.com/office/officeart/2005/8/layout/vList2"/>
    <dgm:cxn modelId="{1D0303FB-1C50-4EC0-B07B-00283626B86B}" srcId="{59C2CF20-6E9B-419F-ABEE-525E6CC80191}" destId="{B726115E-43BB-45F2-8DBF-3C79C6772734}" srcOrd="0" destOrd="0" parTransId="{1DF73AAC-6DB6-4BFD-8E20-C2FEBAA3E588}" sibTransId="{90EB04D2-17BC-4106-A1B7-DAFBF3C60D66}"/>
    <dgm:cxn modelId="{02CF78FC-5B4A-4568-9048-B20BC4A7FD04}" type="presOf" srcId="{6520E340-F40B-4DA8-9345-81BB3752FCAE}" destId="{CEDE6682-D3F1-4998-8F6A-B3E1A57C36B9}" srcOrd="0" destOrd="0" presId="urn:microsoft.com/office/officeart/2005/8/layout/vList2"/>
    <dgm:cxn modelId="{859B6462-DFE5-4079-BB5B-98360B79099B}" type="presParOf" srcId="{FD956D34-9250-49D2-B7C2-CE8EF02885DD}" destId="{728A8C90-E899-435B-B272-E9F879702050}" srcOrd="0" destOrd="0" presId="urn:microsoft.com/office/officeart/2005/8/layout/vList2"/>
    <dgm:cxn modelId="{43B711FF-B594-4960-A45C-46B82522FD57}" type="presParOf" srcId="{FD956D34-9250-49D2-B7C2-CE8EF02885DD}" destId="{211137F3-524D-4062-A86F-B569D190A71F}" srcOrd="1" destOrd="0" presId="urn:microsoft.com/office/officeart/2005/8/layout/vList2"/>
    <dgm:cxn modelId="{4E397EFF-4CCB-41CC-9437-6EAD4AAB83CE}" type="presParOf" srcId="{FD956D34-9250-49D2-B7C2-CE8EF02885DD}" destId="{EB8AB89E-68B2-4865-B075-D859271E805E}" srcOrd="2" destOrd="0" presId="urn:microsoft.com/office/officeart/2005/8/layout/vList2"/>
    <dgm:cxn modelId="{CA2DF402-D22A-4E3E-AD38-17DE27D8B849}" type="presParOf" srcId="{FD956D34-9250-49D2-B7C2-CE8EF02885DD}" destId="{1574E3BB-A0E0-40B6-A37F-F1273E2A5B8E}" srcOrd="3" destOrd="0" presId="urn:microsoft.com/office/officeart/2005/8/layout/vList2"/>
    <dgm:cxn modelId="{620950DA-4BD9-47C9-9E3A-6517BC43B5C3}" type="presParOf" srcId="{FD956D34-9250-49D2-B7C2-CE8EF02885DD}" destId="{52848286-C099-4A09-8F07-F1284FC80030}" srcOrd="4" destOrd="0" presId="urn:microsoft.com/office/officeart/2005/8/layout/vList2"/>
    <dgm:cxn modelId="{926CEE2C-1F52-4EDE-8CCF-C082D50C079C}" type="presParOf" srcId="{FD956D34-9250-49D2-B7C2-CE8EF02885DD}" destId="{C458F6E7-0DC8-45AC-9C91-A9A887A1DDBB}" srcOrd="5" destOrd="0" presId="urn:microsoft.com/office/officeart/2005/8/layout/vList2"/>
    <dgm:cxn modelId="{5FFD6761-2114-4D2D-88D9-B627FBD3EF98}" type="presParOf" srcId="{FD956D34-9250-49D2-B7C2-CE8EF02885DD}" destId="{5ECD8B7F-6E4F-46AF-BAE9-5CB40B7F9F24}" srcOrd="6" destOrd="0" presId="urn:microsoft.com/office/officeart/2005/8/layout/vList2"/>
    <dgm:cxn modelId="{652C71D6-7354-40B9-8964-85B33264D54A}" type="presParOf" srcId="{FD956D34-9250-49D2-B7C2-CE8EF02885DD}" destId="{CEDE6682-D3F1-4998-8F6A-B3E1A57C36B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DEB28-3EE0-4C11-8F05-086974E330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4320F-F06A-494F-B209-D3B7948C0B76}">
      <dgm:prSet/>
      <dgm:spPr/>
      <dgm:t>
        <a:bodyPr/>
        <a:lstStyle/>
        <a:p>
          <a:r>
            <a:rPr lang="en-GB" dirty="0">
              <a:latin typeface="Jost"/>
            </a:rPr>
            <a:t>The digital sector has a significant influence in Bucks – the share of people employed in the sector in Bucks is some 20% higher than the national average. </a:t>
          </a:r>
          <a:endParaRPr lang="en-US" dirty="0">
            <a:latin typeface="Jost"/>
          </a:endParaRPr>
        </a:p>
      </dgm:t>
    </dgm:pt>
    <dgm:pt modelId="{222CC806-3946-495E-806D-046F56BE0EED}" type="par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3FA9385-E84D-40D5-9FBC-29D4D0166B44}" type="sib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03D1369-CF92-4D2A-889A-D9734F85A203}">
      <dgm:prSet/>
      <dgm:spPr/>
      <dgm:t>
        <a:bodyPr/>
        <a:lstStyle/>
        <a:p>
          <a:r>
            <a:rPr lang="en-GB" dirty="0">
              <a:latin typeface="Jost"/>
            </a:rPr>
            <a:t>Skills shortages exist across various occupations owing to new technology &amp; the pace of change – </a:t>
          </a:r>
          <a:r>
            <a:rPr lang="en-GB" b="1" dirty="0">
              <a:latin typeface="Jost"/>
            </a:rPr>
            <a:t>AI and software development</a:t>
          </a:r>
          <a:r>
            <a:rPr lang="en-GB" dirty="0">
              <a:latin typeface="Jost"/>
            </a:rPr>
            <a:t> skills are particularly in demand</a:t>
          </a:r>
          <a:endParaRPr lang="en-US" dirty="0">
            <a:latin typeface="Jost"/>
          </a:endParaRPr>
        </a:p>
      </dgm:t>
    </dgm:pt>
    <dgm:pt modelId="{FF6C400C-F484-453F-AB61-F1C7CE09036A}" type="par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ED024E6-F65B-43A2-9066-2F3A25C2F99C}" type="sib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47574D9-D5B5-4BC2-8700-79A095DA6953}">
      <dgm:prSet/>
      <dgm:spPr/>
      <dgm:t>
        <a:bodyPr/>
        <a:lstStyle/>
        <a:p>
          <a:r>
            <a:rPr lang="en-GB" dirty="0">
              <a:latin typeface="Jost"/>
            </a:rPr>
            <a:t>Relevant for virtually all employers in Buckinghamshire!</a:t>
          </a:r>
          <a:endParaRPr lang="en-US" dirty="0">
            <a:latin typeface="Jost"/>
          </a:endParaRPr>
        </a:p>
      </dgm:t>
    </dgm:pt>
    <dgm:pt modelId="{84810487-433C-4DD7-A79F-C05EBC2015E3}" type="par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47E41EA-97F9-4FBD-ACC6-CCC97BA5C7DB}" type="sib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05C291AE-94C0-48F8-A71D-BCB55A4DD305}" type="pres">
      <dgm:prSet presAssocID="{71FDEB28-3EE0-4C11-8F05-086974E3309A}" presName="linear" presStyleCnt="0">
        <dgm:presLayoutVars>
          <dgm:animLvl val="lvl"/>
          <dgm:resizeHandles val="exact"/>
        </dgm:presLayoutVars>
      </dgm:prSet>
      <dgm:spPr/>
    </dgm:pt>
    <dgm:pt modelId="{D69C4167-3D78-4F71-80EE-0911E797E08C}" type="pres">
      <dgm:prSet presAssocID="{77D4320F-F06A-494F-B209-D3B7948C0B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D511BF-C03D-4793-8FC4-480E52B6DEAE}" type="pres">
      <dgm:prSet presAssocID="{63FA9385-E84D-40D5-9FBC-29D4D0166B44}" presName="spacer" presStyleCnt="0"/>
      <dgm:spPr/>
    </dgm:pt>
    <dgm:pt modelId="{BD0FDD34-F512-4B78-855A-63E0E7D2FC00}" type="pres">
      <dgm:prSet presAssocID="{B03D1369-CF92-4D2A-889A-D9734F85A2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AE7777-EA8D-4DBC-A2F1-178DB6DEAB37}" type="pres">
      <dgm:prSet presAssocID="{6ED024E6-F65B-43A2-9066-2F3A25C2F99C}" presName="spacer" presStyleCnt="0"/>
      <dgm:spPr/>
    </dgm:pt>
    <dgm:pt modelId="{1C6F753F-2792-41C2-8C7B-D943CB2456EC}" type="pres">
      <dgm:prSet presAssocID="{647574D9-D5B5-4BC2-8700-79A095DA69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93E65D-913C-4721-B3F1-FED5419355C3}" srcId="{71FDEB28-3EE0-4C11-8F05-086974E3309A}" destId="{77D4320F-F06A-494F-B209-D3B7948C0B76}" srcOrd="0" destOrd="0" parTransId="{222CC806-3946-495E-806D-046F56BE0EED}" sibTransId="{63FA9385-E84D-40D5-9FBC-29D4D0166B44}"/>
    <dgm:cxn modelId="{FCA3FA62-D71A-46FE-999C-339F2090D796}" srcId="{71FDEB28-3EE0-4C11-8F05-086974E3309A}" destId="{647574D9-D5B5-4BC2-8700-79A095DA6953}" srcOrd="2" destOrd="0" parTransId="{84810487-433C-4DD7-A79F-C05EBC2015E3}" sibTransId="{B47E41EA-97F9-4FBD-ACC6-CCC97BA5C7DB}"/>
    <dgm:cxn modelId="{EEC0B648-557B-4DF0-87B2-96E56497F8F0}" type="presOf" srcId="{71FDEB28-3EE0-4C11-8F05-086974E3309A}" destId="{05C291AE-94C0-48F8-A71D-BCB55A4DD305}" srcOrd="0" destOrd="0" presId="urn:microsoft.com/office/officeart/2005/8/layout/vList2"/>
    <dgm:cxn modelId="{E51A016B-8C22-4FA1-A51B-F7D29F6225BC}" type="presOf" srcId="{647574D9-D5B5-4BC2-8700-79A095DA6953}" destId="{1C6F753F-2792-41C2-8C7B-D943CB2456EC}" srcOrd="0" destOrd="0" presId="urn:microsoft.com/office/officeart/2005/8/layout/vList2"/>
    <dgm:cxn modelId="{0999BEB0-5D26-495F-8CF2-CAF81C7FF451}" type="presOf" srcId="{77D4320F-F06A-494F-B209-D3B7948C0B76}" destId="{D69C4167-3D78-4F71-80EE-0911E797E08C}" srcOrd="0" destOrd="0" presId="urn:microsoft.com/office/officeart/2005/8/layout/vList2"/>
    <dgm:cxn modelId="{73C7CDDA-D33A-429B-9D32-E623D000254C}" type="presOf" srcId="{B03D1369-CF92-4D2A-889A-D9734F85A203}" destId="{BD0FDD34-F512-4B78-855A-63E0E7D2FC00}" srcOrd="0" destOrd="0" presId="urn:microsoft.com/office/officeart/2005/8/layout/vList2"/>
    <dgm:cxn modelId="{B29111EE-F15E-4F1D-9A49-AB94FADC3F14}" srcId="{71FDEB28-3EE0-4C11-8F05-086974E3309A}" destId="{B03D1369-CF92-4D2A-889A-D9734F85A203}" srcOrd="1" destOrd="0" parTransId="{FF6C400C-F484-453F-AB61-F1C7CE09036A}" sibTransId="{6ED024E6-F65B-43A2-9066-2F3A25C2F99C}"/>
    <dgm:cxn modelId="{39E26DD0-4474-4AF9-91A2-FC0E33D5A7EE}" type="presParOf" srcId="{05C291AE-94C0-48F8-A71D-BCB55A4DD305}" destId="{D69C4167-3D78-4F71-80EE-0911E797E08C}" srcOrd="0" destOrd="0" presId="urn:microsoft.com/office/officeart/2005/8/layout/vList2"/>
    <dgm:cxn modelId="{252229A8-B2DB-4F1C-BDA0-E230B7413F5C}" type="presParOf" srcId="{05C291AE-94C0-48F8-A71D-BCB55A4DD305}" destId="{8FD511BF-C03D-4793-8FC4-480E52B6DEAE}" srcOrd="1" destOrd="0" presId="urn:microsoft.com/office/officeart/2005/8/layout/vList2"/>
    <dgm:cxn modelId="{B2B72963-165C-457D-A5BA-32C8184A422E}" type="presParOf" srcId="{05C291AE-94C0-48F8-A71D-BCB55A4DD305}" destId="{BD0FDD34-F512-4B78-855A-63E0E7D2FC00}" srcOrd="2" destOrd="0" presId="urn:microsoft.com/office/officeart/2005/8/layout/vList2"/>
    <dgm:cxn modelId="{73515863-51A1-454B-9C6E-278F04C1042A}" type="presParOf" srcId="{05C291AE-94C0-48F8-A71D-BCB55A4DD305}" destId="{EBAE7777-EA8D-4DBC-A2F1-178DB6DEAB37}" srcOrd="3" destOrd="0" presId="urn:microsoft.com/office/officeart/2005/8/layout/vList2"/>
    <dgm:cxn modelId="{62F063AA-287D-4E02-AF86-DC2D5F7F97FD}" type="presParOf" srcId="{05C291AE-94C0-48F8-A71D-BCB55A4DD305}" destId="{1C6F753F-2792-41C2-8C7B-D943CB2456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68EE4-2E97-4A49-9035-C99F406FA081}">
      <dsp:nvSpPr>
        <dsp:cNvPr id="0" name=""/>
        <dsp:cNvSpPr/>
      </dsp:nvSpPr>
      <dsp:spPr>
        <a:xfrm>
          <a:off x="1313" y="364763"/>
          <a:ext cx="1654503" cy="992702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Health &amp; social care</a:t>
          </a:r>
        </a:p>
      </dsp:txBody>
      <dsp:txXfrm>
        <a:off x="1313" y="364763"/>
        <a:ext cx="1654503" cy="992702"/>
      </dsp:txXfrm>
    </dsp:sp>
    <dsp:sp modelId="{BEEE034F-9A49-43D6-97EC-7EB0DAE6AF51}">
      <dsp:nvSpPr>
        <dsp:cNvPr id="0" name=""/>
        <dsp:cNvSpPr/>
      </dsp:nvSpPr>
      <dsp:spPr>
        <a:xfrm>
          <a:off x="1821267" y="364763"/>
          <a:ext cx="1654503" cy="992702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Jost" pitchFamily="2" charset="0"/>
              <a:ea typeface="Jost" pitchFamily="2" charset="0"/>
            </a:rPr>
            <a:t>Professional, scientific &amp; technical</a:t>
          </a:r>
          <a:endParaRPr lang="en-GB" sz="1900" kern="1200" dirty="0">
            <a:latin typeface="Jost" pitchFamily="2" charset="0"/>
            <a:ea typeface="Jost" pitchFamily="2" charset="0"/>
          </a:endParaRPr>
        </a:p>
      </dsp:txBody>
      <dsp:txXfrm>
        <a:off x="1821267" y="364763"/>
        <a:ext cx="1654503" cy="992702"/>
      </dsp:txXfrm>
    </dsp:sp>
    <dsp:sp modelId="{E19D43B0-9D52-433A-8AEA-D17C720F39F7}">
      <dsp:nvSpPr>
        <dsp:cNvPr id="0" name=""/>
        <dsp:cNvSpPr/>
      </dsp:nvSpPr>
      <dsp:spPr>
        <a:xfrm>
          <a:off x="3641221" y="364763"/>
          <a:ext cx="1654503" cy="992702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Wholesale &amp; retail</a:t>
          </a:r>
        </a:p>
      </dsp:txBody>
      <dsp:txXfrm>
        <a:off x="3641221" y="364763"/>
        <a:ext cx="1654503" cy="992702"/>
      </dsp:txXfrm>
    </dsp:sp>
    <dsp:sp modelId="{22FC1593-F316-4221-AF1F-7C6B25B459AA}">
      <dsp:nvSpPr>
        <dsp:cNvPr id="0" name=""/>
        <dsp:cNvSpPr/>
      </dsp:nvSpPr>
      <dsp:spPr>
        <a:xfrm>
          <a:off x="5461175" y="364763"/>
          <a:ext cx="1654503" cy="992702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Hospitality</a:t>
          </a:r>
        </a:p>
      </dsp:txBody>
      <dsp:txXfrm>
        <a:off x="5461175" y="364763"/>
        <a:ext cx="1654503" cy="992702"/>
      </dsp:txXfrm>
    </dsp:sp>
    <dsp:sp modelId="{C6C554F8-5F7E-48E1-8228-3D5ED20DA89A}">
      <dsp:nvSpPr>
        <dsp:cNvPr id="0" name=""/>
        <dsp:cNvSpPr/>
      </dsp:nvSpPr>
      <dsp:spPr>
        <a:xfrm>
          <a:off x="7281129" y="364763"/>
          <a:ext cx="1654503" cy="992702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Education</a:t>
          </a:r>
        </a:p>
      </dsp:txBody>
      <dsp:txXfrm>
        <a:off x="7281129" y="364763"/>
        <a:ext cx="1654503" cy="992702"/>
      </dsp:txXfrm>
    </dsp:sp>
    <dsp:sp modelId="{A54BA3DC-74F4-40AF-B8EB-823C5E63E548}">
      <dsp:nvSpPr>
        <dsp:cNvPr id="0" name=""/>
        <dsp:cNvSpPr/>
      </dsp:nvSpPr>
      <dsp:spPr>
        <a:xfrm>
          <a:off x="9101083" y="364763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Finance &amp; insurance</a:t>
          </a:r>
        </a:p>
      </dsp:txBody>
      <dsp:txXfrm>
        <a:off x="9101083" y="364763"/>
        <a:ext cx="1654503" cy="992702"/>
      </dsp:txXfrm>
    </dsp:sp>
    <dsp:sp modelId="{EB7251A9-F2DE-4413-8017-D5CA913B5A2F}">
      <dsp:nvSpPr>
        <dsp:cNvPr id="0" name=""/>
        <dsp:cNvSpPr/>
      </dsp:nvSpPr>
      <dsp:spPr>
        <a:xfrm>
          <a:off x="1313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Manufacturing</a:t>
          </a:r>
        </a:p>
      </dsp:txBody>
      <dsp:txXfrm>
        <a:off x="1313" y="1522916"/>
        <a:ext cx="1654503" cy="992702"/>
      </dsp:txXfrm>
    </dsp:sp>
    <dsp:sp modelId="{C614B299-6453-461D-A047-205FE5936CD0}">
      <dsp:nvSpPr>
        <dsp:cNvPr id="0" name=""/>
        <dsp:cNvSpPr/>
      </dsp:nvSpPr>
      <dsp:spPr>
        <a:xfrm>
          <a:off x="1821267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Construction</a:t>
          </a:r>
        </a:p>
      </dsp:txBody>
      <dsp:txXfrm>
        <a:off x="1821267" y="1522916"/>
        <a:ext cx="1654503" cy="992702"/>
      </dsp:txXfrm>
    </dsp:sp>
    <dsp:sp modelId="{40D9BDC1-E74C-49FA-ABE8-C772E5A4EFBC}">
      <dsp:nvSpPr>
        <dsp:cNvPr id="0" name=""/>
        <dsp:cNvSpPr/>
      </dsp:nvSpPr>
      <dsp:spPr>
        <a:xfrm>
          <a:off x="3641221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Admin &amp; support services</a:t>
          </a:r>
        </a:p>
      </dsp:txBody>
      <dsp:txXfrm>
        <a:off x="3641221" y="1522916"/>
        <a:ext cx="1654503" cy="992702"/>
      </dsp:txXfrm>
    </dsp:sp>
    <dsp:sp modelId="{D94C3C11-5A6C-431C-8512-7A3B7A5F61CB}">
      <dsp:nvSpPr>
        <dsp:cNvPr id="0" name=""/>
        <dsp:cNvSpPr/>
      </dsp:nvSpPr>
      <dsp:spPr>
        <a:xfrm>
          <a:off x="5461175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IT / digital </a:t>
          </a:r>
        </a:p>
      </dsp:txBody>
      <dsp:txXfrm>
        <a:off x="5461175" y="1522916"/>
        <a:ext cx="1654503" cy="992702"/>
      </dsp:txXfrm>
    </dsp:sp>
    <dsp:sp modelId="{5D7202E6-D5DE-4A1B-BEFC-CC1BF596D660}">
      <dsp:nvSpPr>
        <dsp:cNvPr id="0" name=""/>
        <dsp:cNvSpPr/>
      </dsp:nvSpPr>
      <dsp:spPr>
        <a:xfrm>
          <a:off x="7281129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Public administration</a:t>
          </a:r>
        </a:p>
      </dsp:txBody>
      <dsp:txXfrm>
        <a:off x="7281129" y="1522916"/>
        <a:ext cx="1654503" cy="992702"/>
      </dsp:txXfrm>
    </dsp:sp>
    <dsp:sp modelId="{CD0715A5-E247-4687-AC17-4E90E660FA58}">
      <dsp:nvSpPr>
        <dsp:cNvPr id="0" name=""/>
        <dsp:cNvSpPr/>
      </dsp:nvSpPr>
      <dsp:spPr>
        <a:xfrm>
          <a:off x="9101083" y="1522916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Transport &amp; storage</a:t>
          </a:r>
        </a:p>
      </dsp:txBody>
      <dsp:txXfrm>
        <a:off x="9101083" y="1522916"/>
        <a:ext cx="1654503" cy="992702"/>
      </dsp:txXfrm>
    </dsp:sp>
    <dsp:sp modelId="{94B944F5-FB71-4324-9074-D9EDF893AC52}">
      <dsp:nvSpPr>
        <dsp:cNvPr id="0" name=""/>
        <dsp:cNvSpPr/>
      </dsp:nvSpPr>
      <dsp:spPr>
        <a:xfrm>
          <a:off x="1821267" y="2681068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Agriculture </a:t>
          </a:r>
        </a:p>
      </dsp:txBody>
      <dsp:txXfrm>
        <a:off x="1821267" y="2681068"/>
        <a:ext cx="1654503" cy="992702"/>
      </dsp:txXfrm>
    </dsp:sp>
    <dsp:sp modelId="{DE1CA7BA-522D-4AB6-8FC0-A17B8B3D9E8F}">
      <dsp:nvSpPr>
        <dsp:cNvPr id="0" name=""/>
        <dsp:cNvSpPr/>
      </dsp:nvSpPr>
      <dsp:spPr>
        <a:xfrm>
          <a:off x="3641221" y="2681068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Property</a:t>
          </a:r>
        </a:p>
      </dsp:txBody>
      <dsp:txXfrm>
        <a:off x="3641221" y="2681068"/>
        <a:ext cx="1654503" cy="992702"/>
      </dsp:txXfrm>
    </dsp:sp>
    <dsp:sp modelId="{FE232CCB-6035-492A-B12C-9B752F9259D4}">
      <dsp:nvSpPr>
        <dsp:cNvPr id="0" name=""/>
        <dsp:cNvSpPr/>
      </dsp:nvSpPr>
      <dsp:spPr>
        <a:xfrm>
          <a:off x="5461175" y="2681068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Energy &amp; water</a:t>
          </a:r>
        </a:p>
      </dsp:txBody>
      <dsp:txXfrm>
        <a:off x="5461175" y="2681068"/>
        <a:ext cx="1654503" cy="992702"/>
      </dsp:txXfrm>
    </dsp:sp>
    <dsp:sp modelId="{8DF0BF6E-11FC-42FF-A11E-9042DC2B0C42}">
      <dsp:nvSpPr>
        <dsp:cNvPr id="0" name=""/>
        <dsp:cNvSpPr/>
      </dsp:nvSpPr>
      <dsp:spPr>
        <a:xfrm>
          <a:off x="7281129" y="2681068"/>
          <a:ext cx="1654503" cy="992702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st" pitchFamily="2" charset="0"/>
              <a:ea typeface="Jost" pitchFamily="2" charset="0"/>
            </a:rPr>
            <a:t>Creative</a:t>
          </a:r>
        </a:p>
      </dsp:txBody>
      <dsp:txXfrm>
        <a:off x="7281129" y="2681068"/>
        <a:ext cx="1654503" cy="992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29565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Fastest growing occupations by employment (2019-2024)</a:t>
          </a:r>
          <a:endParaRPr lang="en-GB" sz="1700" kern="1200" dirty="0"/>
        </a:p>
      </dsp:txBody>
      <dsp:txXfrm>
        <a:off x="19904" y="49469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37310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Computer System and Equipment Installers and Servicers (including installing computer equipment in drones, robots, etc.)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IT User Support Technicians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Science, Engineering and Production Technicians (i.e.: applications of digital technology in engineering, manufacturing, and science)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Data Analysts</a:t>
          </a:r>
        </a:p>
      </dsp:txBody>
      <dsp:txXfrm>
        <a:off x="0" y="437310"/>
        <a:ext cx="10515600" cy="897345"/>
      </dsp:txXfrm>
    </dsp:sp>
    <dsp:sp modelId="{EB8AB89E-68B2-4865-B075-D859271E805E}">
      <dsp:nvSpPr>
        <dsp:cNvPr id="0" name=""/>
        <dsp:cNvSpPr/>
      </dsp:nvSpPr>
      <dsp:spPr>
        <a:xfrm>
          <a:off x="0" y="1334655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Top occupations by vacancies (2024)</a:t>
          </a:r>
        </a:p>
      </dsp:txBody>
      <dsp:txXfrm>
        <a:off x="19904" y="1354559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742400"/>
          <a:ext cx="10515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Programmers and Software Development Professionals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IT Business Analysts, Architects and Systems Designers</a:t>
          </a:r>
          <a:endParaRPr lang="en-GB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IT User Support Technicians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IT Network Professionals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Science, Engineering and Production Technicians</a:t>
          </a:r>
          <a:endParaRPr lang="en-GB" sz="1300" kern="1200" dirty="0"/>
        </a:p>
      </dsp:txBody>
      <dsp:txXfrm>
        <a:off x="0" y="1742400"/>
        <a:ext cx="10515600" cy="1126080"/>
      </dsp:txXfrm>
    </dsp:sp>
    <dsp:sp modelId="{6F7355EA-5556-4ED8-94D6-76F2B6493212}">
      <dsp:nvSpPr>
        <dsp:cNvPr id="0" name=""/>
        <dsp:cNvSpPr/>
      </dsp:nvSpPr>
      <dsp:spPr>
        <a:xfrm>
          <a:off x="0" y="2868480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Skills shortages and gaps</a:t>
          </a:r>
        </a:p>
      </dsp:txBody>
      <dsp:txXfrm>
        <a:off x="19904" y="2888384"/>
        <a:ext cx="10475792" cy="367937"/>
      </dsp:txXfrm>
    </dsp:sp>
    <dsp:sp modelId="{2FEF0693-A268-4DE6-8341-50EEEA1F7DE6}">
      <dsp:nvSpPr>
        <dsp:cNvPr id="0" name=""/>
        <dsp:cNvSpPr/>
      </dsp:nvSpPr>
      <dsp:spPr>
        <a:xfrm>
          <a:off x="0" y="3276225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Artificial Intelligence skills – both for developers and users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Customer service and business skills – ability to support users and think about commercial applications of software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/>
            <a:t>Cybersecurity – stricter requirements on digital security require more people with cybersecurity skills</a:t>
          </a:r>
        </a:p>
      </dsp:txBody>
      <dsp:txXfrm>
        <a:off x="0" y="3276225"/>
        <a:ext cx="10515600" cy="668609"/>
      </dsp:txXfrm>
    </dsp:sp>
    <dsp:sp modelId="{053822BD-42B7-4875-96ED-CD5F34775769}">
      <dsp:nvSpPr>
        <dsp:cNvPr id="0" name=""/>
        <dsp:cNvSpPr/>
      </dsp:nvSpPr>
      <dsp:spPr>
        <a:xfrm>
          <a:off x="0" y="3944835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/>
            <a:t>GCSE / A Level Options</a:t>
          </a:r>
        </a:p>
      </dsp:txBody>
      <dsp:txXfrm>
        <a:off x="19904" y="3964739"/>
        <a:ext cx="10475792" cy="367937"/>
      </dsp:txXfrm>
    </dsp:sp>
    <dsp:sp modelId="{A12341F3-BC70-4615-9A30-5C9A23E5A342}">
      <dsp:nvSpPr>
        <dsp:cNvPr id="0" name=""/>
        <dsp:cNvSpPr/>
      </dsp:nvSpPr>
      <dsp:spPr>
        <a:xfrm>
          <a:off x="0" y="4352580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0" kern="1200"/>
            <a:t>Computing and IT, Physics, Maths, Design technology</a:t>
          </a:r>
          <a:endParaRPr lang="en-US" sz="1300" b="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/>
            <a:t>Art and Media studies – useful for digital marketing roles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 dirty="0"/>
            <a:t>More information is available at: </a:t>
          </a:r>
          <a:r>
            <a:rPr lang="en-US" sz="1300" b="0" kern="1200" dirty="0">
              <a:hlinkClick xmlns:r="http://schemas.openxmlformats.org/officeDocument/2006/relationships" r:id="rId1"/>
            </a:rPr>
            <a:t>UCAS</a:t>
          </a:r>
          <a:endParaRPr lang="en-US" sz="1300" b="0" kern="1200" dirty="0"/>
        </a:p>
      </dsp:txBody>
      <dsp:txXfrm>
        <a:off x="0" y="4352580"/>
        <a:ext cx="10515600" cy="6686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4C72-3EAB-4553-B304-184CDF448330}">
      <dsp:nvSpPr>
        <dsp:cNvPr id="0" name=""/>
        <dsp:cNvSpPr/>
      </dsp:nvSpPr>
      <dsp:spPr>
        <a:xfrm>
          <a:off x="212335" y="26132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5265F-34BE-4A10-95AB-8F7B3C260B75}">
      <dsp:nvSpPr>
        <dsp:cNvPr id="0" name=""/>
        <dsp:cNvSpPr/>
      </dsp:nvSpPr>
      <dsp:spPr>
        <a:xfrm>
          <a:off x="492877" y="541871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3797-22C3-4870-A583-DAECC2478070}">
      <dsp:nvSpPr>
        <dsp:cNvPr id="0" name=""/>
        <dsp:cNvSpPr/>
      </dsp:nvSpPr>
      <dsp:spPr>
        <a:xfrm>
          <a:off x="1834517" y="26132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largest employer in the county &amp; the UK! With over 350 different careers, and adding 1,350 jobs from 2019-2024.</a:t>
          </a:r>
          <a:endParaRPr lang="en-US" sz="2000" kern="1200" dirty="0"/>
        </a:p>
      </dsp:txBody>
      <dsp:txXfrm>
        <a:off x="1834517" y="261329"/>
        <a:ext cx="3148942" cy="1335915"/>
      </dsp:txXfrm>
    </dsp:sp>
    <dsp:sp modelId="{E007B5AA-9195-4C96-A497-8F518B25A040}">
      <dsp:nvSpPr>
        <dsp:cNvPr id="0" name=""/>
        <dsp:cNvSpPr/>
      </dsp:nvSpPr>
      <dsp:spPr>
        <a:xfrm>
          <a:off x="5532139" y="26132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FAAEB-FD37-4C77-9EF7-BC76B3C295AB}">
      <dsp:nvSpPr>
        <dsp:cNvPr id="0" name=""/>
        <dsp:cNvSpPr/>
      </dsp:nvSpPr>
      <dsp:spPr>
        <a:xfrm>
          <a:off x="5812681" y="541871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42FD1-5C93-4533-8D3B-59F5AF989537}">
      <dsp:nvSpPr>
        <dsp:cNvPr id="0" name=""/>
        <dsp:cNvSpPr/>
      </dsp:nvSpPr>
      <dsp:spPr>
        <a:xfrm>
          <a:off x="7154322" y="26132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BUT with acute recruitment and retention difficulties.</a:t>
          </a:r>
          <a:endParaRPr lang="en-US" sz="2000" kern="1200"/>
        </a:p>
      </dsp:txBody>
      <dsp:txXfrm>
        <a:off x="7154322" y="261329"/>
        <a:ext cx="3148942" cy="1335915"/>
      </dsp:txXfrm>
    </dsp:sp>
    <dsp:sp modelId="{8E5BC8D7-B814-4361-8D80-D8A90CA43D89}">
      <dsp:nvSpPr>
        <dsp:cNvPr id="0" name=""/>
        <dsp:cNvSpPr/>
      </dsp:nvSpPr>
      <dsp:spPr>
        <a:xfrm>
          <a:off x="212335" y="225153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3DF2A-A67C-47B8-9090-4C494F3A62BC}">
      <dsp:nvSpPr>
        <dsp:cNvPr id="0" name=""/>
        <dsp:cNvSpPr/>
      </dsp:nvSpPr>
      <dsp:spPr>
        <a:xfrm>
          <a:off x="492877" y="2532079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2D440-F4D2-4FD3-96DC-3E138E2EF0CD}">
      <dsp:nvSpPr>
        <dsp:cNvPr id="0" name=""/>
        <dsp:cNvSpPr/>
      </dsp:nvSpPr>
      <dsp:spPr>
        <a:xfrm>
          <a:off x="1834517" y="225153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Good provision for clinical roles, the sector needs to attract more people into jobs in non-clinical roles. </a:t>
          </a:r>
          <a:endParaRPr lang="en-US" sz="2000" kern="1200" dirty="0"/>
        </a:p>
      </dsp:txBody>
      <dsp:txXfrm>
        <a:off x="1834517" y="2251537"/>
        <a:ext cx="3148942" cy="1335915"/>
      </dsp:txXfrm>
    </dsp:sp>
    <dsp:sp modelId="{7A0FABB4-0FF0-4D74-8C52-22B830F84209}">
      <dsp:nvSpPr>
        <dsp:cNvPr id="0" name=""/>
        <dsp:cNvSpPr/>
      </dsp:nvSpPr>
      <dsp:spPr>
        <a:xfrm>
          <a:off x="5532139" y="225153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627E2-6D34-4FEB-8C36-B85AAB1260C2}">
      <dsp:nvSpPr>
        <dsp:cNvPr id="0" name=""/>
        <dsp:cNvSpPr/>
      </dsp:nvSpPr>
      <dsp:spPr>
        <a:xfrm>
          <a:off x="5812681" y="2532079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71C1-D453-4007-9854-FCD26DB3AFDC}">
      <dsp:nvSpPr>
        <dsp:cNvPr id="0" name=""/>
        <dsp:cNvSpPr/>
      </dsp:nvSpPr>
      <dsp:spPr>
        <a:xfrm>
          <a:off x="7154322" y="225153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needs to upskill the existing workforce especially in digital skills. </a:t>
          </a:r>
          <a:endParaRPr lang="en-US" sz="2000" kern="1200" dirty="0"/>
        </a:p>
      </dsp:txBody>
      <dsp:txXfrm>
        <a:off x="7154322" y="2251537"/>
        <a:ext cx="3148942" cy="13359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71687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Fastest growing occupations by employment (2019-2024)</a:t>
          </a:r>
          <a:endParaRPr lang="en-GB" sz="1800" kern="1200" dirty="0">
            <a:latin typeface="+mn-lt"/>
          </a:endParaRPr>
        </a:p>
      </dsp:txBody>
      <dsp:txXfrm>
        <a:off x="21075" y="92762"/>
        <a:ext cx="11129942" cy="389580"/>
      </dsp:txXfrm>
    </dsp:sp>
    <dsp:sp modelId="{211137F3-524D-4062-A86F-B569D190A71F}">
      <dsp:nvSpPr>
        <dsp:cNvPr id="0" name=""/>
        <dsp:cNvSpPr/>
      </dsp:nvSpPr>
      <dsp:spPr>
        <a:xfrm>
          <a:off x="0" y="503417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Nursing Assistants / Healthcare Assistants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Registered Nursing Professionals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Physiotherapists</a:t>
          </a:r>
        </a:p>
      </dsp:txBody>
      <dsp:txXfrm>
        <a:off x="0" y="503417"/>
        <a:ext cx="11172092" cy="726570"/>
      </dsp:txXfrm>
    </dsp:sp>
    <dsp:sp modelId="{EB8AB89E-68B2-4865-B075-D859271E805E}">
      <dsp:nvSpPr>
        <dsp:cNvPr id="0" name=""/>
        <dsp:cNvSpPr/>
      </dsp:nvSpPr>
      <dsp:spPr>
        <a:xfrm>
          <a:off x="0" y="1229987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</a:rPr>
            <a:t>Top occupations by vacancies (2024)</a:t>
          </a:r>
        </a:p>
      </dsp:txBody>
      <dsp:txXfrm>
        <a:off x="21075" y="1251062"/>
        <a:ext cx="11129942" cy="389580"/>
      </dsp:txXfrm>
    </dsp:sp>
    <dsp:sp modelId="{1574E3BB-A0E0-40B6-A37F-F1273E2A5B8E}">
      <dsp:nvSpPr>
        <dsp:cNvPr id="0" name=""/>
        <dsp:cNvSpPr/>
      </dsp:nvSpPr>
      <dsp:spPr>
        <a:xfrm>
          <a:off x="0" y="1661717"/>
          <a:ext cx="11172092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lt"/>
            </a:rPr>
            <a:t>Care Workers and Home Carers</a:t>
          </a:r>
          <a:endParaRPr lang="en-GB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Registered Nursing Professionals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Social Workers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Health Care Practice Managers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lt"/>
            </a:rPr>
            <a:t>Health Associate Professionals (specialised therapists, such as radiographers, surgical assistants etc.)</a:t>
          </a:r>
          <a:endParaRPr lang="en-GB" sz="1400" kern="1200" dirty="0">
            <a:latin typeface="+mn-lt"/>
          </a:endParaRPr>
        </a:p>
      </dsp:txBody>
      <dsp:txXfrm>
        <a:off x="0" y="1661717"/>
        <a:ext cx="11172092" cy="1229580"/>
      </dsp:txXfrm>
    </dsp:sp>
    <dsp:sp modelId="{931556C2-93A2-4B2C-9E33-98808CDE39E3}">
      <dsp:nvSpPr>
        <dsp:cNvPr id="0" name=""/>
        <dsp:cNvSpPr/>
      </dsp:nvSpPr>
      <dsp:spPr>
        <a:xfrm>
          <a:off x="0" y="2891297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+mn-lt"/>
            </a:rPr>
            <a:t>Skills shortages and gaps</a:t>
          </a:r>
        </a:p>
      </dsp:txBody>
      <dsp:txXfrm>
        <a:off x="21075" y="2912372"/>
        <a:ext cx="11129942" cy="389580"/>
      </dsp:txXfrm>
    </dsp:sp>
    <dsp:sp modelId="{3B35617F-2AE2-45A0-A837-63B4F872F6E3}">
      <dsp:nvSpPr>
        <dsp:cNvPr id="0" name=""/>
        <dsp:cNvSpPr/>
      </dsp:nvSpPr>
      <dsp:spPr>
        <a:xfrm>
          <a:off x="0" y="3323027"/>
          <a:ext cx="11172092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Only 39% adult social care workers in Buckinghamshire have a relevant qualification (Skills for Care, 2025)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+mn-lt"/>
            </a:rPr>
            <a:t>Reported lack of digital skills to support admin tasks across healthcare jobs – ICT GCSEs are increasingly important for this sector</a:t>
          </a:r>
        </a:p>
      </dsp:txBody>
      <dsp:txXfrm>
        <a:off x="0" y="3323027"/>
        <a:ext cx="11172092" cy="484380"/>
      </dsp:txXfrm>
    </dsp:sp>
    <dsp:sp modelId="{7453A3D8-06ED-4D63-BDD7-8EB30D40B409}">
      <dsp:nvSpPr>
        <dsp:cNvPr id="0" name=""/>
        <dsp:cNvSpPr/>
      </dsp:nvSpPr>
      <dsp:spPr>
        <a:xfrm>
          <a:off x="0" y="3807407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+mn-lt"/>
            </a:rPr>
            <a:t>GCSE / A Level Options</a:t>
          </a:r>
        </a:p>
      </dsp:txBody>
      <dsp:txXfrm>
        <a:off x="21075" y="3828482"/>
        <a:ext cx="11129942" cy="389580"/>
      </dsp:txXfrm>
    </dsp:sp>
    <dsp:sp modelId="{DB4BEC7E-7FCC-45B4-A62F-B5748089C60A}">
      <dsp:nvSpPr>
        <dsp:cNvPr id="0" name=""/>
        <dsp:cNvSpPr/>
      </dsp:nvSpPr>
      <dsp:spPr>
        <a:xfrm>
          <a:off x="0" y="4239136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+mn-lt"/>
            </a:rPr>
            <a:t>English, Psychology, Sociology, Biology, Chemistry, Health and Social 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 dirty="0">
              <a:latin typeface="+mn-lt"/>
            </a:rPr>
            <a:t>PE – useful for work in physical rehabilitation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 dirty="0">
              <a:latin typeface="+mn-lt"/>
            </a:rPr>
            <a:t>More information is available at: </a:t>
          </a:r>
          <a:r>
            <a:rPr lang="en-US" sz="1400" b="0" kern="1200" dirty="0">
              <a:latin typeface="+mn-lt"/>
              <a:hlinkClick xmlns:r="http://schemas.openxmlformats.org/officeDocument/2006/relationships" r:id="rId1"/>
            </a:rPr>
            <a:t>UCAS</a:t>
          </a:r>
          <a:endParaRPr lang="en-US" sz="1400" b="0" kern="1200" dirty="0">
            <a:latin typeface="+mn-lt"/>
          </a:endParaRPr>
        </a:p>
      </dsp:txBody>
      <dsp:txXfrm>
        <a:off x="0" y="4239136"/>
        <a:ext cx="11172092" cy="72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6BBCC-6F5D-4875-8933-2895CED2A6B0}">
      <dsp:nvSpPr>
        <dsp:cNvPr id="0" name=""/>
        <dsp:cNvSpPr/>
      </dsp:nvSpPr>
      <dsp:spPr>
        <a:xfrm>
          <a:off x="617" y="34252"/>
          <a:ext cx="2409150" cy="14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Work Readiness</a:t>
          </a:r>
        </a:p>
      </dsp:txBody>
      <dsp:txXfrm>
        <a:off x="617" y="34252"/>
        <a:ext cx="2409150" cy="1445490"/>
      </dsp:txXfrm>
    </dsp:sp>
    <dsp:sp modelId="{68896F68-CB5D-4D04-92A9-94837FC1ED9C}">
      <dsp:nvSpPr>
        <dsp:cNvPr id="0" name=""/>
        <dsp:cNvSpPr/>
      </dsp:nvSpPr>
      <dsp:spPr>
        <a:xfrm>
          <a:off x="2650683" y="34252"/>
          <a:ext cx="2409150" cy="14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Leadership &amp; Management</a:t>
          </a:r>
        </a:p>
      </dsp:txBody>
      <dsp:txXfrm>
        <a:off x="2650683" y="34252"/>
        <a:ext cx="2409150" cy="1445490"/>
      </dsp:txXfrm>
    </dsp:sp>
    <dsp:sp modelId="{6DF62E92-1527-4312-9534-686E1ADF463E}">
      <dsp:nvSpPr>
        <dsp:cNvPr id="0" name=""/>
        <dsp:cNvSpPr/>
      </dsp:nvSpPr>
      <dsp:spPr>
        <a:xfrm>
          <a:off x="617" y="1720658"/>
          <a:ext cx="2409150" cy="14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Digital and </a:t>
          </a:r>
          <a:r>
            <a:rPr lang="en-GB" sz="3100" kern="1200"/>
            <a:t>AI Literacy</a:t>
          </a:r>
          <a:endParaRPr lang="en-GB" sz="3100" kern="1200" dirty="0"/>
        </a:p>
      </dsp:txBody>
      <dsp:txXfrm>
        <a:off x="617" y="1720658"/>
        <a:ext cx="2409150" cy="1445490"/>
      </dsp:txXfrm>
    </dsp:sp>
    <dsp:sp modelId="{B764B40D-CAF4-4EE1-AEFC-9C7F08A0DA3A}">
      <dsp:nvSpPr>
        <dsp:cNvPr id="0" name=""/>
        <dsp:cNvSpPr/>
      </dsp:nvSpPr>
      <dsp:spPr>
        <a:xfrm>
          <a:off x="2650683" y="1720658"/>
          <a:ext cx="2409150" cy="14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Green Skills</a:t>
          </a:r>
          <a:endParaRPr lang="en-GB" sz="3100" kern="1200" dirty="0"/>
        </a:p>
      </dsp:txBody>
      <dsp:txXfrm>
        <a:off x="2650683" y="1720658"/>
        <a:ext cx="2409150" cy="1445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0F36A-9D70-432D-910A-63ACF43B15E0}">
      <dsp:nvSpPr>
        <dsp:cNvPr id="0" name=""/>
        <dsp:cNvSpPr/>
      </dsp:nvSpPr>
      <dsp:spPr>
        <a:xfrm>
          <a:off x="3816" y="710061"/>
          <a:ext cx="2066092" cy="1239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Creative industries </a:t>
          </a:r>
        </a:p>
      </dsp:txBody>
      <dsp:txXfrm>
        <a:off x="3816" y="710061"/>
        <a:ext cx="2066092" cy="1239655"/>
      </dsp:txXfrm>
    </dsp:sp>
    <dsp:sp modelId="{18816028-67D7-4626-9BA4-540B1B921CBD}">
      <dsp:nvSpPr>
        <dsp:cNvPr id="0" name=""/>
        <dsp:cNvSpPr/>
      </dsp:nvSpPr>
      <dsp:spPr>
        <a:xfrm>
          <a:off x="2276517" y="710061"/>
          <a:ext cx="2066092" cy="1239655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Digital and technologies </a:t>
          </a:r>
        </a:p>
      </dsp:txBody>
      <dsp:txXfrm>
        <a:off x="2276517" y="710061"/>
        <a:ext cx="2066092" cy="1239655"/>
      </dsp:txXfrm>
    </dsp:sp>
    <dsp:sp modelId="{9B423B0D-7544-433C-A619-6527D53B19A6}">
      <dsp:nvSpPr>
        <dsp:cNvPr id="0" name=""/>
        <dsp:cNvSpPr/>
      </dsp:nvSpPr>
      <dsp:spPr>
        <a:xfrm>
          <a:off x="4549218" y="710061"/>
          <a:ext cx="2066092" cy="1239655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Construction </a:t>
          </a:r>
        </a:p>
      </dsp:txBody>
      <dsp:txXfrm>
        <a:off x="4549218" y="710061"/>
        <a:ext cx="2066092" cy="1239655"/>
      </dsp:txXfrm>
    </dsp:sp>
    <dsp:sp modelId="{CB27E8C0-EDA4-461B-9605-BABBA5C67143}">
      <dsp:nvSpPr>
        <dsp:cNvPr id="0" name=""/>
        <dsp:cNvSpPr/>
      </dsp:nvSpPr>
      <dsp:spPr>
        <a:xfrm>
          <a:off x="6821919" y="710061"/>
          <a:ext cx="2066092" cy="123965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Clean energy </a:t>
          </a:r>
        </a:p>
      </dsp:txBody>
      <dsp:txXfrm>
        <a:off x="6821919" y="710061"/>
        <a:ext cx="2066092" cy="1239655"/>
      </dsp:txXfrm>
    </dsp:sp>
    <dsp:sp modelId="{D19DBF5A-CCCD-4AB8-9B11-563B68D2485C}">
      <dsp:nvSpPr>
        <dsp:cNvPr id="0" name=""/>
        <dsp:cNvSpPr/>
      </dsp:nvSpPr>
      <dsp:spPr>
        <a:xfrm>
          <a:off x="9094620" y="710061"/>
          <a:ext cx="2066092" cy="1239655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Health &amp; Social Care </a:t>
          </a:r>
        </a:p>
      </dsp:txBody>
      <dsp:txXfrm>
        <a:off x="9094620" y="710061"/>
        <a:ext cx="2066092" cy="1239655"/>
      </dsp:txXfrm>
    </dsp:sp>
    <dsp:sp modelId="{D0916EC6-E5AF-4C0E-8357-A5964006BEC2}">
      <dsp:nvSpPr>
        <dsp:cNvPr id="0" name=""/>
        <dsp:cNvSpPr/>
      </dsp:nvSpPr>
      <dsp:spPr>
        <a:xfrm>
          <a:off x="3816" y="2156326"/>
          <a:ext cx="2066092" cy="1239655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Professional and business services </a:t>
          </a:r>
        </a:p>
      </dsp:txBody>
      <dsp:txXfrm>
        <a:off x="3816" y="2156326"/>
        <a:ext cx="2066092" cy="1239655"/>
      </dsp:txXfrm>
    </dsp:sp>
    <dsp:sp modelId="{F667F0BD-62B0-4799-A5E3-225D5FF6DA5D}">
      <dsp:nvSpPr>
        <dsp:cNvPr id="0" name=""/>
        <dsp:cNvSpPr/>
      </dsp:nvSpPr>
      <dsp:spPr>
        <a:xfrm>
          <a:off x="2276517" y="2156326"/>
          <a:ext cx="2066092" cy="123965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Life sciences </a:t>
          </a:r>
        </a:p>
      </dsp:txBody>
      <dsp:txXfrm>
        <a:off x="2276517" y="2156326"/>
        <a:ext cx="2066092" cy="1239655"/>
      </dsp:txXfrm>
    </dsp:sp>
    <dsp:sp modelId="{0F6E54E6-7C70-4929-9C48-172B30C18DBD}">
      <dsp:nvSpPr>
        <dsp:cNvPr id="0" name=""/>
        <dsp:cNvSpPr/>
      </dsp:nvSpPr>
      <dsp:spPr>
        <a:xfrm>
          <a:off x="4549218" y="2156326"/>
          <a:ext cx="2066092" cy="1239655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Financial services </a:t>
          </a:r>
        </a:p>
      </dsp:txBody>
      <dsp:txXfrm>
        <a:off x="4549218" y="2156326"/>
        <a:ext cx="2066092" cy="1239655"/>
      </dsp:txXfrm>
    </dsp:sp>
    <dsp:sp modelId="{D296BB15-6227-4010-AC22-DFF350770A4C}">
      <dsp:nvSpPr>
        <dsp:cNvPr id="0" name=""/>
        <dsp:cNvSpPr/>
      </dsp:nvSpPr>
      <dsp:spPr>
        <a:xfrm>
          <a:off x="6821919" y="2156326"/>
          <a:ext cx="2066092" cy="1239655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Defence </a:t>
          </a:r>
        </a:p>
      </dsp:txBody>
      <dsp:txXfrm>
        <a:off x="6821919" y="2156326"/>
        <a:ext cx="2066092" cy="1239655"/>
      </dsp:txXfrm>
    </dsp:sp>
    <dsp:sp modelId="{AFC752CD-F1E0-4E0B-A0E9-198B8369F36D}">
      <dsp:nvSpPr>
        <dsp:cNvPr id="0" name=""/>
        <dsp:cNvSpPr/>
      </dsp:nvSpPr>
      <dsp:spPr>
        <a:xfrm>
          <a:off x="9094620" y="2156326"/>
          <a:ext cx="2066092" cy="12396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Advanced manufacturing </a:t>
          </a:r>
        </a:p>
      </dsp:txBody>
      <dsp:txXfrm>
        <a:off x="9094620" y="2156326"/>
        <a:ext cx="2066092" cy="1239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0BE5-5892-45AA-965B-7ECFEDC45D16}">
      <dsp:nvSpPr>
        <dsp:cNvPr id="0" name=""/>
        <dsp:cNvSpPr/>
      </dsp:nvSpPr>
      <dsp:spPr>
        <a:xfrm>
          <a:off x="3254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Skills mismatch</a:t>
          </a:r>
          <a:r>
            <a:rPr lang="en-GB" sz="1600" kern="1200">
              <a:latin typeface="Jost"/>
            </a:rPr>
            <a:t>: Between skills sought by employers and those held by residents. </a:t>
          </a:r>
          <a:endParaRPr lang="en-US" sz="1600" kern="1200">
            <a:latin typeface="Jost"/>
          </a:endParaRPr>
        </a:p>
      </dsp:txBody>
      <dsp:txXfrm>
        <a:off x="3254" y="416881"/>
        <a:ext cx="2582231" cy="1549338"/>
      </dsp:txXfrm>
    </dsp:sp>
    <dsp:sp modelId="{BFE40C35-1845-4918-925F-E1041897AFD1}">
      <dsp:nvSpPr>
        <dsp:cNvPr id="0" name=""/>
        <dsp:cNvSpPr/>
      </dsp:nvSpPr>
      <dsp:spPr>
        <a:xfrm>
          <a:off x="2843709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Jost"/>
            </a:rPr>
            <a:t>Attracting talent</a:t>
          </a:r>
          <a:r>
            <a:rPr lang="en-GB" sz="1600" kern="1200" dirty="0">
              <a:latin typeface="Jost"/>
            </a:rPr>
            <a:t>: Challenges due to high housing costs, lack of vibrancy in urban centres, poor public transport to rural areas. </a:t>
          </a:r>
          <a:endParaRPr lang="en-US" sz="1600" kern="1200" dirty="0">
            <a:latin typeface="Jost"/>
          </a:endParaRPr>
        </a:p>
      </dsp:txBody>
      <dsp:txXfrm>
        <a:off x="2843709" y="416881"/>
        <a:ext cx="2582231" cy="1549338"/>
      </dsp:txXfrm>
    </dsp:sp>
    <dsp:sp modelId="{945A239E-166B-4AEB-85A5-0FBAF96EF911}">
      <dsp:nvSpPr>
        <dsp:cNvPr id="0" name=""/>
        <dsp:cNvSpPr/>
      </dsp:nvSpPr>
      <dsp:spPr>
        <a:xfrm>
          <a:off x="5684163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Retaining talent</a:t>
          </a:r>
          <a:r>
            <a:rPr lang="en-GB" sz="1600" kern="1200">
              <a:latin typeface="Jost"/>
            </a:rPr>
            <a:t>: High proportion of skilled residents leave for university or move out for better jobs. </a:t>
          </a:r>
          <a:endParaRPr lang="en-US" sz="1600" kern="1200">
            <a:latin typeface="Jost"/>
          </a:endParaRPr>
        </a:p>
      </dsp:txBody>
      <dsp:txXfrm>
        <a:off x="5684163" y="416881"/>
        <a:ext cx="2582231" cy="1549338"/>
      </dsp:txXfrm>
    </dsp:sp>
    <dsp:sp modelId="{715D4CC6-757C-47EF-AAFB-4F8A0082A00C}">
      <dsp:nvSpPr>
        <dsp:cNvPr id="0" name=""/>
        <dsp:cNvSpPr/>
      </dsp:nvSpPr>
      <dsp:spPr>
        <a:xfrm>
          <a:off x="8524617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Small businesses</a:t>
          </a:r>
          <a:r>
            <a:rPr lang="en-GB" sz="1600" kern="1200">
              <a:latin typeface="Jost"/>
            </a:rPr>
            <a:t>: 42% of employees work for companies with fewer than 50 people (32% nationally). </a:t>
          </a:r>
          <a:endParaRPr lang="en-US" sz="1600" kern="1200">
            <a:latin typeface="Jost"/>
          </a:endParaRPr>
        </a:p>
      </dsp:txBody>
      <dsp:txXfrm>
        <a:off x="8524617" y="416881"/>
        <a:ext cx="2582231" cy="1549338"/>
      </dsp:txXfrm>
    </dsp:sp>
    <dsp:sp modelId="{6A8303D6-3F4F-49D7-A7B9-0E989A8CFC4D}">
      <dsp:nvSpPr>
        <dsp:cNvPr id="0" name=""/>
        <dsp:cNvSpPr/>
      </dsp:nvSpPr>
      <dsp:spPr>
        <a:xfrm>
          <a:off x="3254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Recruitment difficulties</a:t>
          </a:r>
          <a:r>
            <a:rPr lang="en-GB" sz="1600" kern="1200">
              <a:latin typeface="Jost"/>
            </a:rPr>
            <a:t>: 18% of employers had hard-to-fill vacancies (15% nationally). </a:t>
          </a:r>
          <a:endParaRPr lang="en-US" sz="1600" kern="1200">
            <a:latin typeface="Jost"/>
          </a:endParaRPr>
        </a:p>
      </dsp:txBody>
      <dsp:txXfrm>
        <a:off x="3254" y="2224443"/>
        <a:ext cx="2582231" cy="1549338"/>
      </dsp:txXfrm>
    </dsp:sp>
    <dsp:sp modelId="{97B38749-A464-4D7F-806D-874E26BC6C24}">
      <dsp:nvSpPr>
        <dsp:cNvPr id="0" name=""/>
        <dsp:cNvSpPr/>
      </dsp:nvSpPr>
      <dsp:spPr>
        <a:xfrm>
          <a:off x="2843709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Skills shortage vacancies</a:t>
          </a:r>
          <a:r>
            <a:rPr lang="en-GB" sz="1600" kern="1200">
              <a:latin typeface="Jost"/>
            </a:rPr>
            <a:t>: over a third of vacancies are due to skills shortages. </a:t>
          </a:r>
          <a:endParaRPr lang="en-US" sz="1600" kern="1200">
            <a:latin typeface="Jost"/>
          </a:endParaRPr>
        </a:p>
      </dsp:txBody>
      <dsp:txXfrm>
        <a:off x="2843709" y="2224443"/>
        <a:ext cx="2582231" cy="1549338"/>
      </dsp:txXfrm>
    </dsp:sp>
    <dsp:sp modelId="{576AC75F-3238-4432-A2D3-A1E4299320AA}">
      <dsp:nvSpPr>
        <dsp:cNvPr id="0" name=""/>
        <dsp:cNvSpPr/>
      </dsp:nvSpPr>
      <dsp:spPr>
        <a:xfrm>
          <a:off x="5684163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Jost"/>
            </a:rPr>
            <a:t>Staff proficiency</a:t>
          </a:r>
          <a:r>
            <a:rPr lang="en-GB" sz="1600" kern="1200">
              <a:latin typeface="Jost"/>
            </a:rPr>
            <a:t>: 13% of employers had staff not fully proficient (national average 15%). </a:t>
          </a:r>
          <a:endParaRPr lang="en-US" sz="1600" kern="1200">
            <a:latin typeface="Jost"/>
          </a:endParaRPr>
        </a:p>
      </dsp:txBody>
      <dsp:txXfrm>
        <a:off x="5684163" y="2224443"/>
        <a:ext cx="2582231" cy="1549338"/>
      </dsp:txXfrm>
    </dsp:sp>
    <dsp:sp modelId="{7FE1EDB6-ADC3-4E75-A49F-4BE3F1E47529}">
      <dsp:nvSpPr>
        <dsp:cNvPr id="0" name=""/>
        <dsp:cNvSpPr/>
      </dsp:nvSpPr>
      <dsp:spPr>
        <a:xfrm>
          <a:off x="8524617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Jost"/>
            </a:rPr>
            <a:t>Training issues</a:t>
          </a:r>
          <a:r>
            <a:rPr lang="en-GB" sz="1600" kern="1200" dirty="0">
              <a:latin typeface="Jost"/>
            </a:rPr>
            <a:t>: 30% of employers with a skills gap cited lack of appropriate training; 58% funded or arranged training (national average of 60%). </a:t>
          </a:r>
          <a:endParaRPr lang="en-US" sz="1600" kern="1200" dirty="0">
            <a:latin typeface="Jost"/>
          </a:endParaRPr>
        </a:p>
      </dsp:txBody>
      <dsp:txXfrm>
        <a:off x="8524617" y="2224443"/>
        <a:ext cx="2582231" cy="1549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840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Jost"/>
            </a:rPr>
            <a:t>Fastest growing occupations by employment (2019-2024)</a:t>
          </a:r>
          <a:endParaRPr lang="en-GB" sz="1700" kern="1200" dirty="0">
            <a:latin typeface="Jost"/>
          </a:endParaRPr>
        </a:p>
      </dsp:txBody>
      <dsp:txXfrm>
        <a:off x="19904" y="103913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917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Actors, Entertainers and Presenters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Musicians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</dsp:txBody>
      <dsp:txXfrm>
        <a:off x="0" y="491754"/>
        <a:ext cx="10515600" cy="668609"/>
      </dsp:txXfrm>
    </dsp:sp>
    <dsp:sp modelId="{EB8AB89E-68B2-4865-B075-D859271E805E}">
      <dsp:nvSpPr>
        <dsp:cNvPr id="0" name=""/>
        <dsp:cNvSpPr/>
      </dsp:nvSpPr>
      <dsp:spPr>
        <a:xfrm>
          <a:off x="0" y="116036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Top occupations by online vacancies (2024)</a:t>
          </a:r>
        </a:p>
      </dsp:txBody>
      <dsp:txXfrm>
        <a:off x="19904" y="1180268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568109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Graphic and Multimedia Designers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Authors, Writers and Translators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Photographers, Audio-visual and Broadcasting Equipment Operators</a:t>
          </a:r>
          <a:endParaRPr lang="en-GB" sz="1300" kern="1200">
            <a:latin typeface="Jost"/>
          </a:endParaRPr>
        </a:p>
      </dsp:txBody>
      <dsp:txXfrm>
        <a:off x="0" y="1568109"/>
        <a:ext cx="10515600" cy="897345"/>
      </dsp:txXfrm>
    </dsp:sp>
    <dsp:sp modelId="{27AFBEE3-A4AD-4296-B613-F19A33361D03}">
      <dsp:nvSpPr>
        <dsp:cNvPr id="0" name=""/>
        <dsp:cNvSpPr/>
      </dsp:nvSpPr>
      <dsp:spPr>
        <a:xfrm>
          <a:off x="0" y="246545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Skills shortages and gaps</a:t>
          </a:r>
        </a:p>
      </dsp:txBody>
      <dsp:txXfrm>
        <a:off x="19904" y="2485358"/>
        <a:ext cx="10475792" cy="367937"/>
      </dsp:txXfrm>
    </dsp:sp>
    <dsp:sp modelId="{6F49C21C-C0E9-45FD-8BFA-43920C210ECF}">
      <dsp:nvSpPr>
        <dsp:cNvPr id="0" name=""/>
        <dsp:cNvSpPr/>
      </dsp:nvSpPr>
      <dsp:spPr>
        <a:xfrm>
          <a:off x="0" y="287319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latin typeface="Jost"/>
            </a:rPr>
            <a:t>Virtual Production &amp; VFX
Adaptable and transferable skills: communication, teamwork, flexibility.</a:t>
          </a:r>
          <a:endParaRPr lang="en-GB" sz="1300" kern="1200" dirty="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Technical skills: ability to work with new software, Artificial Intelligence, and sustainable production practices</a:t>
          </a:r>
        </a:p>
      </dsp:txBody>
      <dsp:txXfrm>
        <a:off x="0" y="2873199"/>
        <a:ext cx="10515600" cy="668609"/>
      </dsp:txXfrm>
    </dsp:sp>
    <dsp:sp modelId="{9312CB32-D5AF-4CB1-B334-B32A03D71EFE}">
      <dsp:nvSpPr>
        <dsp:cNvPr id="0" name=""/>
        <dsp:cNvSpPr/>
      </dsp:nvSpPr>
      <dsp:spPr>
        <a:xfrm>
          <a:off x="0" y="35418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>
              <a:latin typeface="Jost"/>
            </a:rPr>
            <a:t>GCSE / A Level Options</a:t>
          </a:r>
          <a:endParaRPr lang="en-GB" sz="1700" kern="1200">
            <a:latin typeface="Jost"/>
          </a:endParaRPr>
        </a:p>
      </dsp:txBody>
      <dsp:txXfrm>
        <a:off x="19904" y="3561713"/>
        <a:ext cx="10475792" cy="367937"/>
      </dsp:txXfrm>
    </dsp:sp>
    <dsp:sp modelId="{1FF50470-D461-4555-9633-B497A894C3E2}">
      <dsp:nvSpPr>
        <dsp:cNvPr id="0" name=""/>
        <dsp:cNvSpPr/>
      </dsp:nvSpPr>
      <dsp:spPr>
        <a:xfrm>
          <a:off x="0" y="39495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Film studies:</a:t>
          </a:r>
          <a:r>
            <a:rPr lang="en-US" sz="1300" b="0" kern="1200">
              <a:latin typeface="Jost"/>
            </a:rPr>
            <a:t> </a:t>
          </a:r>
          <a:r>
            <a:rPr lang="en-GB" sz="1300" b="0" kern="1200">
              <a:latin typeface="Jost"/>
            </a:rPr>
            <a:t>English language or literature, Art and design, IT and computing, Media studies / Film studies,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Digital Media production and technology: </a:t>
          </a:r>
          <a:r>
            <a:rPr lang="en-GB" sz="1300" b="0" kern="1200">
              <a:latin typeface="Jost"/>
            </a:rPr>
            <a:t>Art, Design technology, Computing, Engineering, Graphic design,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>
              <a:latin typeface="Jost"/>
            </a:rPr>
            <a:t>More information is available at: </a:t>
          </a:r>
          <a:r>
            <a:rPr lang="en-US" sz="13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300" b="0" kern="1200">
            <a:latin typeface="Jost"/>
          </a:endParaRPr>
        </a:p>
      </dsp:txBody>
      <dsp:txXfrm>
        <a:off x="0" y="3949554"/>
        <a:ext cx="10515600" cy="668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83245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Jost"/>
            </a:rPr>
            <a:t>Fastest growing occupations by employment (2019-2024)</a:t>
          </a:r>
          <a:endParaRPr lang="en-GB" sz="1600" kern="1200" dirty="0">
            <a:latin typeface="Jost"/>
          </a:endParaRPr>
        </a:p>
      </dsp:txBody>
      <dsp:txXfrm>
        <a:off x="18734" y="101979"/>
        <a:ext cx="10478132" cy="346292"/>
      </dsp:txXfrm>
    </dsp:sp>
    <dsp:sp modelId="{2C0AF458-A790-4218-BFB2-FE8BC078BBC2}">
      <dsp:nvSpPr>
        <dsp:cNvPr id="0" name=""/>
        <dsp:cNvSpPr/>
      </dsp:nvSpPr>
      <dsp:spPr>
        <a:xfrm>
          <a:off x="0" y="467005"/>
          <a:ext cx="10515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Jost"/>
            </a:rPr>
            <a:t>Engineering Professionals - wide range of occupations in civil engineering, research &amp; development, and science </a:t>
          </a:r>
          <a:endParaRPr lang="en-GB" sz="1200" kern="1200" dirty="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Jost"/>
            </a:rPr>
            <a:t>Assemblers (Vehicles and Metal Goods)</a:t>
          </a:r>
          <a:endParaRPr lang="en-GB" sz="1200" kern="1200" dirty="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Electrical and Electronics Technicians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Metal Machining Setters and Setter-operators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Production and </a:t>
          </a:r>
          <a:r>
            <a:rPr lang="en-GB" sz="1200" kern="1200">
              <a:latin typeface="Jost"/>
            </a:rPr>
            <a:t>Process Engineers</a:t>
          </a:r>
          <a:endParaRPr lang="en-GB" sz="1200" kern="1200" dirty="0">
            <a:latin typeface="Jost"/>
          </a:endParaRPr>
        </a:p>
      </dsp:txBody>
      <dsp:txXfrm>
        <a:off x="0" y="467005"/>
        <a:ext cx="10515600" cy="1043280"/>
      </dsp:txXfrm>
    </dsp:sp>
    <dsp:sp modelId="{EB8AB89E-68B2-4865-B075-D859271E805E}">
      <dsp:nvSpPr>
        <dsp:cNvPr id="0" name=""/>
        <dsp:cNvSpPr/>
      </dsp:nvSpPr>
      <dsp:spPr>
        <a:xfrm>
          <a:off x="0" y="1510285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Jost"/>
            </a:rPr>
            <a:t>Top occupations by vacancies (2024)</a:t>
          </a:r>
        </a:p>
      </dsp:txBody>
      <dsp:txXfrm>
        <a:off x="18734" y="1529019"/>
        <a:ext cx="10478132" cy="346292"/>
      </dsp:txXfrm>
    </dsp:sp>
    <dsp:sp modelId="{85023F30-6E2C-4C4D-A224-3D6D6D64A53A}">
      <dsp:nvSpPr>
        <dsp:cNvPr id="0" name=""/>
        <dsp:cNvSpPr/>
      </dsp:nvSpPr>
      <dsp:spPr>
        <a:xfrm>
          <a:off x="0" y="1894046"/>
          <a:ext cx="10515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Jost"/>
            </a:rPr>
            <a:t>Vehicle Technicians, Mechanics and Electricians</a:t>
          </a:r>
          <a:endParaRPr lang="en-GB" sz="1200" kern="1200" dirty="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Mechanical Engineers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Engineering Technicians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Jost"/>
            </a:rPr>
            <a:t>Production and Process Engineers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Jost"/>
            </a:rPr>
            <a:t>Telecoms and Related Network Installers </a:t>
          </a:r>
          <a:r>
            <a:rPr lang="en-US" sz="1200" kern="1200">
              <a:latin typeface="Jost"/>
            </a:rPr>
            <a:t>and Repairers</a:t>
          </a:r>
          <a:endParaRPr lang="en-GB" sz="1200" kern="1200" dirty="0">
            <a:latin typeface="Jost"/>
          </a:endParaRPr>
        </a:p>
      </dsp:txBody>
      <dsp:txXfrm>
        <a:off x="0" y="1894046"/>
        <a:ext cx="10515600" cy="1043280"/>
      </dsp:txXfrm>
    </dsp:sp>
    <dsp:sp modelId="{5AC39655-2EA6-421B-84A7-ABA2420FD76C}">
      <dsp:nvSpPr>
        <dsp:cNvPr id="0" name=""/>
        <dsp:cNvSpPr/>
      </dsp:nvSpPr>
      <dsp:spPr>
        <a:xfrm>
          <a:off x="0" y="2937326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Jost"/>
            </a:rPr>
            <a:t>Skills shortages and gaps</a:t>
          </a:r>
        </a:p>
      </dsp:txBody>
      <dsp:txXfrm>
        <a:off x="18734" y="2956060"/>
        <a:ext cx="10478132" cy="346292"/>
      </dsp:txXfrm>
    </dsp:sp>
    <dsp:sp modelId="{D9EE8E7C-7D6E-4EED-9613-E747E79F242E}">
      <dsp:nvSpPr>
        <dsp:cNvPr id="0" name=""/>
        <dsp:cNvSpPr/>
      </dsp:nvSpPr>
      <dsp:spPr>
        <a:xfrm>
          <a:off x="0" y="3321086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Jost"/>
            </a:rPr>
            <a:t>Digital Skills &amp; Automation - working alongside robots and computer-controlled machinery</a:t>
          </a:r>
          <a:endParaRPr lang="en-GB" sz="1200" kern="1200" dirty="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>
              <a:latin typeface="Jost"/>
            </a:rPr>
            <a:t>Specialised engineering and installer skills – work experience is particularly important</a:t>
          </a:r>
        </a:p>
      </dsp:txBody>
      <dsp:txXfrm>
        <a:off x="0" y="3321086"/>
        <a:ext cx="10515600" cy="414000"/>
      </dsp:txXfrm>
    </dsp:sp>
    <dsp:sp modelId="{C71C86D1-B970-4A37-9B26-51AB4B562C48}">
      <dsp:nvSpPr>
        <dsp:cNvPr id="0" name=""/>
        <dsp:cNvSpPr/>
      </dsp:nvSpPr>
      <dsp:spPr>
        <a:xfrm>
          <a:off x="0" y="3735086"/>
          <a:ext cx="10515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latin typeface="Jost"/>
            </a:rPr>
            <a:t>GCSE / A Level Options</a:t>
          </a:r>
          <a:endParaRPr lang="en-GB" sz="1600" kern="1200">
            <a:latin typeface="Jost"/>
          </a:endParaRPr>
        </a:p>
      </dsp:txBody>
      <dsp:txXfrm>
        <a:off x="18734" y="3753820"/>
        <a:ext cx="10478132" cy="346292"/>
      </dsp:txXfrm>
    </dsp:sp>
    <dsp:sp modelId="{A626EA6F-A3A6-46E9-AB13-E8FB56778C45}">
      <dsp:nvSpPr>
        <dsp:cNvPr id="0" name=""/>
        <dsp:cNvSpPr/>
      </dsp:nvSpPr>
      <dsp:spPr>
        <a:xfrm>
          <a:off x="0" y="4118846"/>
          <a:ext cx="105156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>
              <a:latin typeface="Jost"/>
            </a:rPr>
            <a:t>Aerospace engineer: </a:t>
          </a:r>
          <a:r>
            <a:rPr lang="en-GB" sz="1200" b="0" kern="1200">
              <a:latin typeface="Jost"/>
            </a:rPr>
            <a:t>Physics, Maths, IT or computing, Design technology</a:t>
          </a:r>
          <a:endParaRPr lang="en-US" sz="1200" b="0" kern="120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>
              <a:latin typeface="Jost"/>
            </a:rPr>
            <a:t>Engineering and Technology: </a:t>
          </a:r>
          <a:r>
            <a:rPr lang="en-GB" sz="1200" b="0" kern="1200">
              <a:latin typeface="Jost"/>
            </a:rPr>
            <a:t>Maths, Physics, Computing, Product Design</a:t>
          </a:r>
          <a:endParaRPr lang="en-US" sz="1200" b="0" kern="1200">
            <a:latin typeface="Jos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kern="1200" dirty="0">
              <a:latin typeface="Jost"/>
            </a:rPr>
            <a:t>More information is available at: </a:t>
          </a:r>
          <a:r>
            <a:rPr lang="en-US" sz="1200" b="0" kern="1200" dirty="0">
              <a:latin typeface="Jost"/>
              <a:hlinkClick xmlns:r="http://schemas.openxmlformats.org/officeDocument/2006/relationships" r:id="rId1"/>
            </a:rPr>
            <a:t>UCAS</a:t>
          </a:r>
          <a:endParaRPr lang="en-US" sz="1200" b="0" kern="1200" dirty="0">
            <a:latin typeface="Jost"/>
          </a:endParaRPr>
        </a:p>
      </dsp:txBody>
      <dsp:txXfrm>
        <a:off x="0" y="4118846"/>
        <a:ext cx="10515600" cy="629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26B4-694A-4AF9-BF7A-5541C9B213DB}">
      <dsp:nvSpPr>
        <dsp:cNvPr id="0" name=""/>
        <dsp:cNvSpPr/>
      </dsp:nvSpPr>
      <dsp:spPr>
        <a:xfrm>
          <a:off x="0" y="22470"/>
          <a:ext cx="5181600" cy="1433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Major infrastructure projects are underway in Buckinghamshire – HS2, East West Rail etc. </a:t>
          </a:r>
        </a:p>
      </dsp:txBody>
      <dsp:txXfrm>
        <a:off x="69977" y="92447"/>
        <a:ext cx="5041646" cy="1293524"/>
      </dsp:txXfrm>
    </dsp:sp>
    <dsp:sp modelId="{63825FA9-E01B-44E8-AF2C-55EAA841001C}">
      <dsp:nvSpPr>
        <dsp:cNvPr id="0" name=""/>
        <dsp:cNvSpPr/>
      </dsp:nvSpPr>
      <dsp:spPr>
        <a:xfrm>
          <a:off x="0" y="1513548"/>
          <a:ext cx="5181600" cy="1433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95,000 new homes required by 2045 in Buckinghamshire (according to the draft local plan for Buckinghamshire)</a:t>
          </a:r>
        </a:p>
      </dsp:txBody>
      <dsp:txXfrm>
        <a:off x="69977" y="1583525"/>
        <a:ext cx="5041646" cy="1293524"/>
      </dsp:txXfrm>
    </dsp:sp>
    <dsp:sp modelId="{6BDB402E-634F-49F8-8A77-2E6D99F04003}">
      <dsp:nvSpPr>
        <dsp:cNvPr id="0" name=""/>
        <dsp:cNvSpPr/>
      </dsp:nvSpPr>
      <dsp:spPr>
        <a:xfrm>
          <a:off x="0" y="3004627"/>
          <a:ext cx="5181600" cy="1433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Opportunities to make existing homes greener and help tackle climate change: insulation installers, heat pump installers, retrofit assessors etc. </a:t>
          </a:r>
        </a:p>
      </dsp:txBody>
      <dsp:txXfrm>
        <a:off x="69977" y="3074604"/>
        <a:ext cx="5041646" cy="1293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89770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Jost"/>
            </a:rPr>
            <a:t>Fastest growing occupations by employment (2019-2024)</a:t>
          </a:r>
          <a:endParaRPr lang="en-GB" sz="1800" kern="1200" dirty="0">
            <a:latin typeface="Jost"/>
          </a:endParaRPr>
        </a:p>
      </dsp:txBody>
      <dsp:txXfrm>
        <a:off x="21075" y="110845"/>
        <a:ext cx="10473450" cy="389580"/>
      </dsp:txXfrm>
    </dsp:sp>
    <dsp:sp modelId="{211137F3-524D-4062-A86F-B569D190A71F}">
      <dsp:nvSpPr>
        <dsp:cNvPr id="0" name=""/>
        <dsp:cNvSpPr/>
      </dsp:nvSpPr>
      <dsp:spPr>
        <a:xfrm>
          <a:off x="0" y="521500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Jost"/>
            </a:rPr>
            <a:t>Roofers, Roof Tilers and Slaters</a:t>
          </a:r>
          <a:endParaRPr lang="en-GB" sz="1400" kern="1200" dirty="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Jost"/>
            </a:rPr>
            <a:t>Glaziers, Window Fabricators and Fitters</a:t>
          </a:r>
          <a:endParaRPr lang="en-GB" sz="1400" kern="1200" dirty="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Bricklayers</a:t>
          </a:r>
          <a:endParaRPr lang="en-GB" sz="1400" kern="1200" dirty="0">
            <a:latin typeface="Jost"/>
          </a:endParaRPr>
        </a:p>
      </dsp:txBody>
      <dsp:txXfrm>
        <a:off x="0" y="521500"/>
        <a:ext cx="10515600" cy="726570"/>
      </dsp:txXfrm>
    </dsp:sp>
    <dsp:sp modelId="{EB8AB89E-68B2-4865-B075-D859271E805E}">
      <dsp:nvSpPr>
        <dsp:cNvPr id="0" name=""/>
        <dsp:cNvSpPr/>
      </dsp:nvSpPr>
      <dsp:spPr>
        <a:xfrm>
          <a:off x="0" y="1248070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Jost"/>
            </a:rPr>
            <a:t>Top occupations by vacancies (2024)</a:t>
          </a:r>
        </a:p>
      </dsp:txBody>
      <dsp:txXfrm>
        <a:off x="21075" y="1269145"/>
        <a:ext cx="10473450" cy="389580"/>
      </dsp:txXfrm>
    </dsp:sp>
    <dsp:sp modelId="{1574E3BB-A0E0-40B6-A37F-F1273E2A5B8E}">
      <dsp:nvSpPr>
        <dsp:cNvPr id="0" name=""/>
        <dsp:cNvSpPr/>
      </dsp:nvSpPr>
      <dsp:spPr>
        <a:xfrm>
          <a:off x="0" y="1679801"/>
          <a:ext cx="1051560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Jost"/>
            </a:rPr>
            <a:t>Quantity Surveyors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Jost"/>
            </a:rPr>
            <a:t>Elementary Construction Occupations (Groundworkers)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Jost"/>
            </a:rPr>
            <a:t>Construction and Building Trades (specialised)</a:t>
          </a:r>
          <a:endParaRPr lang="en-GB" sz="1400" kern="1200" dirty="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Jost"/>
            </a:rPr>
            <a:t>Electricians and Electrical Fitters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u="none" kern="1200" dirty="0"/>
            <a:t>Carpenters and Joiners</a:t>
          </a:r>
          <a:endParaRPr lang="en-GB" sz="1400" kern="1200" dirty="0">
            <a:latin typeface="Jost"/>
          </a:endParaRPr>
        </a:p>
      </dsp:txBody>
      <dsp:txXfrm>
        <a:off x="0" y="1679801"/>
        <a:ext cx="10515600" cy="1229580"/>
      </dsp:txXfrm>
    </dsp:sp>
    <dsp:sp modelId="{52848286-C099-4A09-8F07-F1284FC80030}">
      <dsp:nvSpPr>
        <dsp:cNvPr id="0" name=""/>
        <dsp:cNvSpPr/>
      </dsp:nvSpPr>
      <dsp:spPr>
        <a:xfrm>
          <a:off x="0" y="2909381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Jost"/>
            </a:rPr>
            <a:t>Skills shortages and gaps</a:t>
          </a:r>
        </a:p>
      </dsp:txBody>
      <dsp:txXfrm>
        <a:off x="21075" y="2930456"/>
        <a:ext cx="10473450" cy="389580"/>
      </dsp:txXfrm>
    </dsp:sp>
    <dsp:sp modelId="{C458F6E7-0DC8-45AC-9C91-A9A887A1DDBB}">
      <dsp:nvSpPr>
        <dsp:cNvPr id="0" name=""/>
        <dsp:cNvSpPr/>
      </dsp:nvSpPr>
      <dsp:spPr>
        <a:xfrm>
          <a:off x="0" y="3341110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Jost"/>
            </a:rPr>
            <a:t>Shortages across various occupations, particularly experienced trades people, machinery operators, and civil engineering roles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>
              <a:latin typeface="Jost"/>
            </a:rPr>
            <a:t>Health and safety skills increasingly in demand. </a:t>
          </a:r>
        </a:p>
      </dsp:txBody>
      <dsp:txXfrm>
        <a:off x="0" y="3341110"/>
        <a:ext cx="10515600" cy="484380"/>
      </dsp:txXfrm>
    </dsp:sp>
    <dsp:sp modelId="{5ECD8B7F-6E4F-46AF-BAE9-5CB40B7F9F24}">
      <dsp:nvSpPr>
        <dsp:cNvPr id="0" name=""/>
        <dsp:cNvSpPr/>
      </dsp:nvSpPr>
      <dsp:spPr>
        <a:xfrm>
          <a:off x="0" y="3825490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Jost"/>
            </a:rPr>
            <a:t>GCSE / A Level Options</a:t>
          </a:r>
          <a:endParaRPr lang="en-GB" sz="1800" kern="1200">
            <a:latin typeface="Jost"/>
          </a:endParaRPr>
        </a:p>
      </dsp:txBody>
      <dsp:txXfrm>
        <a:off x="21075" y="3846565"/>
        <a:ext cx="10473450" cy="389580"/>
      </dsp:txXfrm>
    </dsp:sp>
    <dsp:sp modelId="{CEDE6682-D3F1-4998-8F6A-B3E1A57C36B9}">
      <dsp:nvSpPr>
        <dsp:cNvPr id="0" name=""/>
        <dsp:cNvSpPr/>
      </dsp:nvSpPr>
      <dsp:spPr>
        <a:xfrm>
          <a:off x="0" y="4257220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>
              <a:latin typeface="Jost"/>
            </a:rPr>
            <a:t>Maths, Physics, Design technology, Geography</a:t>
          </a:r>
          <a:endParaRPr lang="en-US" sz="1400" b="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 dirty="0">
              <a:latin typeface="Jost"/>
            </a:rPr>
            <a:t>More information is available at: </a:t>
          </a:r>
          <a:r>
            <a:rPr lang="en-US" sz="1400" b="0" kern="1200" dirty="0">
              <a:latin typeface="Jost"/>
              <a:hlinkClick xmlns:r="http://schemas.openxmlformats.org/officeDocument/2006/relationships" r:id="rId1"/>
            </a:rPr>
            <a:t>UCAS</a:t>
          </a:r>
          <a:endParaRPr lang="en-US" sz="1400" b="0" kern="1200" dirty="0">
            <a:latin typeface="Jost"/>
          </a:endParaRPr>
        </a:p>
      </dsp:txBody>
      <dsp:txXfrm>
        <a:off x="0" y="4257220"/>
        <a:ext cx="10515600" cy="484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4167-3D78-4F71-80EE-0911E797E08C}">
      <dsp:nvSpPr>
        <dsp:cNvPr id="0" name=""/>
        <dsp:cNvSpPr/>
      </dsp:nvSpPr>
      <dsp:spPr>
        <a:xfrm>
          <a:off x="0" y="38194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Jost"/>
            </a:rPr>
            <a:t>The digital sector has a significant influence in Bucks – the share of people employed in the sector in Bucks is some 20% higher than the national average. </a:t>
          </a:r>
          <a:endParaRPr lang="en-US" sz="2100" kern="1200" dirty="0">
            <a:latin typeface="Jost"/>
          </a:endParaRPr>
        </a:p>
      </dsp:txBody>
      <dsp:txXfrm>
        <a:off x="72227" y="110421"/>
        <a:ext cx="6015091" cy="1335120"/>
      </dsp:txXfrm>
    </dsp:sp>
    <dsp:sp modelId="{BD0FDD34-F512-4B78-855A-63E0E7D2FC00}">
      <dsp:nvSpPr>
        <dsp:cNvPr id="0" name=""/>
        <dsp:cNvSpPr/>
      </dsp:nvSpPr>
      <dsp:spPr>
        <a:xfrm>
          <a:off x="0" y="1578249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Jost"/>
            </a:rPr>
            <a:t>Skills shortages exist across various occupations owing to new technology &amp; the pace of change – </a:t>
          </a:r>
          <a:r>
            <a:rPr lang="en-GB" sz="2100" b="1" kern="1200" dirty="0">
              <a:latin typeface="Jost"/>
            </a:rPr>
            <a:t>AI and software development</a:t>
          </a:r>
          <a:r>
            <a:rPr lang="en-GB" sz="2100" kern="1200" dirty="0">
              <a:latin typeface="Jost"/>
            </a:rPr>
            <a:t> skills are particularly in demand</a:t>
          </a:r>
          <a:endParaRPr lang="en-US" sz="2100" kern="1200" dirty="0">
            <a:latin typeface="Jost"/>
          </a:endParaRPr>
        </a:p>
      </dsp:txBody>
      <dsp:txXfrm>
        <a:off x="72227" y="1650476"/>
        <a:ext cx="6015091" cy="1335120"/>
      </dsp:txXfrm>
    </dsp:sp>
    <dsp:sp modelId="{1C6F753F-2792-41C2-8C7B-D943CB2456EC}">
      <dsp:nvSpPr>
        <dsp:cNvPr id="0" name=""/>
        <dsp:cNvSpPr/>
      </dsp:nvSpPr>
      <dsp:spPr>
        <a:xfrm>
          <a:off x="0" y="3118303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Jost"/>
            </a:rPr>
            <a:t>Relevant for virtually all employers in Buckinghamshire!</a:t>
          </a:r>
          <a:endParaRPr lang="en-US" sz="2100" kern="1200" dirty="0">
            <a:latin typeface="Jost"/>
          </a:endParaRPr>
        </a:p>
      </dsp:txBody>
      <dsp:txXfrm>
        <a:off x="72227" y="3190530"/>
        <a:ext cx="6015091" cy="133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4F715B-9B91-4DB8-93E2-6D1E91CA9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3049B-3AE8-40BB-B10D-E0CED9635F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9CB5-C858-4BB8-BC28-9016AF2F08B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444D5-5FA1-4E83-9044-CF48C9CA3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6E8F-A225-4EBA-B5C4-20E69F45844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F0B6-62F5-4B59-A41D-36E2FF55F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explore/subjects/engineering-and-technolog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cas.com/explore/subjects/building-and-construc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explore/subjects/software-engineerin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explore/subjects/health#subjects-its-useful-to-have-studied-first-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Employability skills, teamwork, communication, problem solving, literacy, numeracy, creativity &amp; self management;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7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2EA8D-FF3D-A892-7A7A-7B4422F8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46FBE-570D-6E30-2517-30AEB438B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EE434-28DD-0D4B-BD8E-361386285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Employability skills, teamwork, communication, problem solving, literacy, numeracy, creativity &amp; self management;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B1DA-3B26-9E44-2323-6DC070C7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Jost"/>
              </a:rPr>
              <a:t>Fastest growing occupations by employment (2019-2024)</a:t>
            </a:r>
            <a:endParaRPr lang="en-GB" dirty="0">
              <a:latin typeface="Jost"/>
            </a:endParaRPr>
          </a:p>
          <a:p>
            <a:pPr lvl="1"/>
            <a:r>
              <a:rPr lang="en-US" dirty="0">
                <a:latin typeface="Jost"/>
              </a:rPr>
              <a:t>Engineering Professionals - wide range of occupations in civil engineering, research &amp; development, and science </a:t>
            </a:r>
            <a:r>
              <a:rPr lang="en-US" b="1" dirty="0">
                <a:latin typeface="Jost"/>
              </a:rPr>
              <a:t>(+62 jobs)</a:t>
            </a:r>
            <a:endParaRPr lang="en-GB" b="1" dirty="0">
              <a:latin typeface="Jost"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Assemblers (Vehicles and Metal Goods)</a:t>
            </a:r>
            <a:r>
              <a:rPr lang="en-US" dirty="0">
                <a:effectLst/>
              </a:rPr>
              <a:t> </a:t>
            </a:r>
            <a:r>
              <a:rPr lang="en-US" b="1" dirty="0">
                <a:latin typeface="Jost"/>
              </a:rPr>
              <a:t>(+31 jobs)</a:t>
            </a:r>
            <a:endParaRPr lang="en-US" b="1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and Electronics Technicians</a:t>
            </a:r>
            <a:r>
              <a:rPr lang="en-US" dirty="0">
                <a:effectLst/>
              </a:rPr>
              <a:t> </a:t>
            </a:r>
            <a:r>
              <a:rPr lang="en-US" b="1" dirty="0">
                <a:latin typeface="Jost"/>
              </a:rPr>
              <a:t>(+27 jobs)</a:t>
            </a:r>
            <a:endParaRPr lang="en-US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 Machining Setters and Setter-operators</a:t>
            </a:r>
            <a:r>
              <a:rPr lang="en-US" dirty="0">
                <a:effectLst/>
              </a:rPr>
              <a:t> </a:t>
            </a:r>
            <a:r>
              <a:rPr lang="en-US" b="1" dirty="0">
                <a:latin typeface="Jost"/>
              </a:rPr>
              <a:t>(+20 jobs)</a:t>
            </a:r>
            <a:endParaRPr lang="en-US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and Process Engineers</a:t>
            </a:r>
            <a:r>
              <a:rPr lang="en-US" dirty="0">
                <a:effectLst/>
              </a:rPr>
              <a:t> </a:t>
            </a:r>
            <a:r>
              <a:rPr lang="en-US" b="1" dirty="0">
                <a:latin typeface="Jost"/>
              </a:rPr>
              <a:t>(+20 jobs)</a:t>
            </a:r>
            <a:endParaRPr lang="en-US" dirty="0">
              <a:effectLst/>
            </a:endParaRPr>
          </a:p>
          <a:p>
            <a:pPr lvl="0"/>
            <a:r>
              <a:rPr lang="en-GB" dirty="0">
                <a:latin typeface="Jost"/>
              </a:rPr>
              <a:t>Top occupations by vacancies (2024)</a:t>
            </a: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 Technicians, Mechanics and Electricians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(417 vacancies in 2024 in Bucks)</a:t>
            </a:r>
            <a:r>
              <a:rPr lang="en-US" b="1" dirty="0">
                <a:effectLst/>
              </a:rPr>
              <a:t> </a:t>
            </a: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 Engineers</a:t>
            </a:r>
            <a:r>
              <a:rPr lang="en-US" dirty="0">
                <a:effectLst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(415 vacancies in 2024 in Bucks)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Technicians</a:t>
            </a:r>
            <a:r>
              <a:rPr lang="en-US" dirty="0">
                <a:effectLst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(378 vacancies in 2024 in Bucks)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and Process Engineers</a:t>
            </a:r>
            <a:r>
              <a:rPr lang="en-US" dirty="0">
                <a:effectLst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(282 vacancies in 2024 in Bucks)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Telecoms and Related Network Installers and Repairers</a:t>
            </a:r>
            <a:r>
              <a:rPr lang="en-US" dirty="0">
                <a:effectLst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(257 vacancies in 2024 in Bucks)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0"/>
            <a:r>
              <a:rPr lang="en-GB" dirty="0">
                <a:latin typeface="Jost"/>
              </a:rPr>
              <a:t>Skills shortages and gaps</a:t>
            </a:r>
          </a:p>
          <a:p>
            <a:pPr lvl="1"/>
            <a:r>
              <a:rPr lang="en-US" dirty="0">
                <a:latin typeface="Jost"/>
              </a:rPr>
              <a:t>Digital Skills &amp; Automation - working alongside robots and computer-controlled machinery</a:t>
            </a:r>
            <a:endParaRPr lang="en-GB" dirty="0">
              <a:latin typeface="Jost"/>
            </a:endParaRPr>
          </a:p>
          <a:p>
            <a:pPr lvl="1"/>
            <a:r>
              <a:rPr lang="en-GB" dirty="0">
                <a:latin typeface="Jost"/>
              </a:rPr>
              <a:t>Specialised engineering and installer skills – work experience is particularly important</a:t>
            </a:r>
          </a:p>
          <a:p>
            <a:pPr lvl="0"/>
            <a:r>
              <a:rPr lang="en-GB" b="0" dirty="0">
                <a:latin typeface="Jost"/>
              </a:rPr>
              <a:t>GCSE / A Level Options</a:t>
            </a:r>
            <a:endParaRPr lang="en-GB" dirty="0">
              <a:latin typeface="Jost"/>
            </a:endParaRPr>
          </a:p>
          <a:p>
            <a:pPr lvl="1"/>
            <a:r>
              <a:rPr lang="en-GB" b="1" dirty="0">
                <a:latin typeface="Jost"/>
              </a:rPr>
              <a:t>Aerospace engineer: </a:t>
            </a:r>
            <a:r>
              <a:rPr lang="en-GB" b="0" dirty="0">
                <a:latin typeface="Jost"/>
              </a:rPr>
              <a:t>Physics, Maths, IT or computing, Design technology</a:t>
            </a:r>
            <a:endParaRPr lang="en-US" b="0" dirty="0">
              <a:latin typeface="Jost"/>
            </a:endParaRPr>
          </a:p>
          <a:p>
            <a:pPr lvl="1"/>
            <a:r>
              <a:rPr lang="en-GB" b="1" dirty="0">
                <a:latin typeface="Jost"/>
              </a:rPr>
              <a:t>Engineering and Technology: </a:t>
            </a:r>
            <a:r>
              <a:rPr lang="en-GB" b="0" dirty="0">
                <a:latin typeface="Jost"/>
              </a:rPr>
              <a:t>Maths, Physics, Computing, Product Design</a:t>
            </a:r>
            <a:endParaRPr lang="en-US" b="0" dirty="0">
              <a:latin typeface="Jost"/>
            </a:endParaRPr>
          </a:p>
          <a:p>
            <a:pPr lvl="1"/>
            <a:r>
              <a:rPr lang="en-US" b="0" dirty="0">
                <a:latin typeface="Jost"/>
              </a:rPr>
              <a:t>More information is available at: </a:t>
            </a:r>
            <a:r>
              <a:rPr lang="en-US" b="0" dirty="0">
                <a:latin typeface="Jost"/>
                <a:hlinkClick r:id="rId3"/>
              </a:rPr>
              <a:t>UCAS</a:t>
            </a:r>
            <a:endParaRPr lang="en-US" b="0" dirty="0">
              <a:latin typeface="Jos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8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Jost"/>
              </a:rPr>
              <a:t>Fastest growing occupations by employment (2019-2024)</a:t>
            </a:r>
            <a:endParaRPr lang="en-GB" dirty="0">
              <a:latin typeface="Jost"/>
            </a:endParaRPr>
          </a:p>
          <a:p>
            <a:pPr lvl="1"/>
            <a:r>
              <a:rPr lang="en-US" dirty="0">
                <a:latin typeface="Jost"/>
              </a:rPr>
              <a:t>Roofers, Roof Tilers and Slaters </a:t>
            </a:r>
            <a:r>
              <a:rPr lang="en-US" b="1" dirty="0">
                <a:latin typeface="Jost"/>
              </a:rPr>
              <a:t>(+94 jobs)</a:t>
            </a:r>
            <a:endParaRPr lang="en-GB" b="1" dirty="0">
              <a:latin typeface="Jost"/>
            </a:endParaRPr>
          </a:p>
          <a:p>
            <a:pPr lvl="1"/>
            <a:r>
              <a:rPr lang="en-US" dirty="0">
                <a:latin typeface="Jost"/>
              </a:rPr>
              <a:t>Glaziers, Window Fabricators and Fitters </a:t>
            </a:r>
            <a:r>
              <a:rPr lang="en-US" b="1" dirty="0">
                <a:latin typeface="Jost"/>
              </a:rPr>
              <a:t>(+75 jobs)</a:t>
            </a:r>
            <a:endParaRPr lang="en-GB" dirty="0">
              <a:latin typeface="Jost"/>
            </a:endParaRPr>
          </a:p>
          <a:p>
            <a:pPr lvl="1"/>
            <a:r>
              <a:rPr lang="en-GB" dirty="0">
                <a:latin typeface="Jost"/>
              </a:rPr>
              <a:t>Bricklayers </a:t>
            </a:r>
            <a:r>
              <a:rPr lang="en-US" b="1" dirty="0">
                <a:latin typeface="Jost"/>
              </a:rPr>
              <a:t>(+22 jobs)</a:t>
            </a:r>
            <a:endParaRPr lang="en-GB" dirty="0">
              <a:latin typeface="Jost"/>
            </a:endParaRPr>
          </a:p>
          <a:p>
            <a:pPr lvl="0"/>
            <a:r>
              <a:rPr lang="en-GB" dirty="0">
                <a:latin typeface="Jost"/>
              </a:rPr>
              <a:t>Top occupations by vacancies (2024)</a:t>
            </a:r>
          </a:p>
          <a:p>
            <a:pPr lvl="1"/>
            <a:r>
              <a:rPr lang="en-GB" dirty="0">
                <a:latin typeface="Jost"/>
              </a:rPr>
              <a:t>Quantity Surveyors </a:t>
            </a:r>
            <a:r>
              <a:rPr lang="en-GB" b="1" dirty="0">
                <a:latin typeface="Jost"/>
              </a:rPr>
              <a:t>(282 vacancies in Bucks in 2024)</a:t>
            </a:r>
          </a:p>
          <a:p>
            <a:pPr lvl="1"/>
            <a:r>
              <a:rPr lang="en-GB" dirty="0">
                <a:latin typeface="Jost"/>
              </a:rPr>
              <a:t>Elementary Construction Occupations (Groundworkers) </a:t>
            </a:r>
            <a:r>
              <a:rPr lang="en-GB" b="1" dirty="0">
                <a:latin typeface="Jost"/>
              </a:rPr>
              <a:t>(259 vacancies in Bucks in 2024)</a:t>
            </a:r>
            <a:endParaRPr lang="en-GB" dirty="0">
              <a:latin typeface="Jost"/>
            </a:endParaRPr>
          </a:p>
          <a:p>
            <a:pPr lvl="1"/>
            <a:r>
              <a:rPr lang="en-US" dirty="0">
                <a:latin typeface="Jost"/>
              </a:rPr>
              <a:t>Construction and Building Trades (specialised) </a:t>
            </a:r>
            <a:r>
              <a:rPr lang="en-GB" b="1" dirty="0">
                <a:latin typeface="Jost"/>
              </a:rPr>
              <a:t>(231 vacancies in Bucks in 2024)</a:t>
            </a:r>
            <a:endParaRPr lang="en-GB" dirty="0">
              <a:latin typeface="Jost"/>
            </a:endParaRPr>
          </a:p>
          <a:p>
            <a:pPr lvl="1"/>
            <a:r>
              <a:rPr lang="en-GB" dirty="0">
                <a:latin typeface="Jost"/>
              </a:rPr>
              <a:t>Electricians and Electrical Fitters </a:t>
            </a:r>
            <a:r>
              <a:rPr lang="en-GB" b="1" dirty="0">
                <a:latin typeface="Jost"/>
              </a:rPr>
              <a:t>(186 vacancies in Bucks in 2024)</a:t>
            </a:r>
            <a:endParaRPr lang="en-GB" dirty="0">
              <a:latin typeface="Jost"/>
            </a:endParaRPr>
          </a:p>
          <a:p>
            <a:pPr lvl="0"/>
            <a:r>
              <a:rPr lang="en-GB" dirty="0">
                <a:latin typeface="Jost"/>
              </a:rPr>
              <a:t>Skills shortages and gaps</a:t>
            </a:r>
          </a:p>
          <a:p>
            <a:pPr lvl="1"/>
            <a:r>
              <a:rPr lang="en-GB" dirty="0">
                <a:latin typeface="Jost"/>
              </a:rPr>
              <a:t>Shortages across various occupations, particularly experienced trades people, machinery operators, and civil engineering roles</a:t>
            </a:r>
          </a:p>
          <a:p>
            <a:pPr lvl="1"/>
            <a:r>
              <a:rPr lang="en-GB" dirty="0">
                <a:latin typeface="Jost"/>
              </a:rPr>
              <a:t>Health and safety skills increasingly in demand. </a:t>
            </a:r>
          </a:p>
          <a:p>
            <a:pPr lvl="0"/>
            <a:r>
              <a:rPr lang="en-GB" b="0" dirty="0">
                <a:latin typeface="Jost"/>
              </a:rPr>
              <a:t>GCSE / A Level Options</a:t>
            </a:r>
            <a:endParaRPr lang="en-GB" dirty="0">
              <a:latin typeface="Jost"/>
            </a:endParaRPr>
          </a:p>
          <a:p>
            <a:pPr lvl="1"/>
            <a:r>
              <a:rPr lang="en-GB" b="0" dirty="0">
                <a:latin typeface="Jost"/>
              </a:rPr>
              <a:t>Maths, Physics, Design technology, Geography</a:t>
            </a:r>
            <a:endParaRPr lang="en-US" b="0" dirty="0">
              <a:latin typeface="Jost"/>
            </a:endParaRPr>
          </a:p>
          <a:p>
            <a:pPr lvl="1"/>
            <a:r>
              <a:rPr lang="en-US" b="0" dirty="0">
                <a:latin typeface="Jost"/>
              </a:rPr>
              <a:t>More information is available at: </a:t>
            </a:r>
            <a:r>
              <a:rPr lang="en-US" b="0" dirty="0">
                <a:latin typeface="Jost"/>
                <a:hlinkClick r:id="rId3"/>
              </a:rPr>
              <a:t>UCAS</a:t>
            </a:r>
            <a:endParaRPr lang="en-US" b="0" dirty="0">
              <a:latin typeface="Jos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Fastest growing occupations by employment (2019-2024)</a:t>
            </a:r>
            <a:endParaRPr lang="en-GB" dirty="0"/>
          </a:p>
          <a:p>
            <a:pPr lvl="1"/>
            <a:r>
              <a:rPr lang="en-US" dirty="0"/>
              <a:t>Computer System and Equipment Installers and Servicers </a:t>
            </a:r>
            <a:r>
              <a:rPr lang="en-US" b="1" dirty="0"/>
              <a:t>(+270 jobs!)</a:t>
            </a:r>
            <a:endParaRPr lang="en-GB" b="1" dirty="0"/>
          </a:p>
          <a:p>
            <a:pPr lvl="1"/>
            <a:r>
              <a:rPr lang="en-GB" dirty="0"/>
              <a:t>IT User Support Technicians </a:t>
            </a:r>
            <a:r>
              <a:rPr lang="en-US" b="1" dirty="0"/>
              <a:t>(+99 jobs)</a:t>
            </a:r>
            <a:endParaRPr lang="en-GB" dirty="0"/>
          </a:p>
          <a:p>
            <a:pPr lvl="1"/>
            <a:r>
              <a:rPr lang="en-US" dirty="0"/>
              <a:t>Science, Engineering and Production Technicians</a:t>
            </a:r>
            <a:endParaRPr lang="en-GB" dirty="0"/>
          </a:p>
          <a:p>
            <a:pPr lvl="1"/>
            <a:r>
              <a:rPr lang="en-GB" dirty="0"/>
              <a:t>Data Analysts </a:t>
            </a:r>
            <a:r>
              <a:rPr lang="en-US" b="1" dirty="0"/>
              <a:t>(+7 jobs)</a:t>
            </a:r>
            <a:endParaRPr lang="en-GB" dirty="0"/>
          </a:p>
          <a:p>
            <a:pPr lvl="0"/>
            <a:r>
              <a:rPr lang="en-GB" dirty="0"/>
              <a:t>Top occupations by vacancies (2024)</a:t>
            </a:r>
          </a:p>
          <a:p>
            <a:pPr lvl="1"/>
            <a:r>
              <a:rPr lang="en-US" dirty="0"/>
              <a:t>Programmers and Software Development Professionals </a:t>
            </a:r>
            <a:r>
              <a:rPr lang="en-US" b="1" dirty="0"/>
              <a:t>(770 job vacancies in 2024)</a:t>
            </a:r>
            <a:endParaRPr lang="en-GB" b="1" dirty="0"/>
          </a:p>
          <a:p>
            <a:pPr lvl="1"/>
            <a:r>
              <a:rPr lang="en-US" dirty="0"/>
              <a:t>IT Business Analysts, Architects and Systems Designers </a:t>
            </a:r>
            <a:r>
              <a:rPr lang="en-US" b="1" dirty="0"/>
              <a:t>(243 job vacancies in 2024)</a:t>
            </a:r>
            <a:endParaRPr lang="en-GB" dirty="0"/>
          </a:p>
          <a:p>
            <a:pPr lvl="1"/>
            <a:r>
              <a:rPr lang="en-GB" dirty="0"/>
              <a:t>IT User Support Technicians </a:t>
            </a:r>
            <a:r>
              <a:rPr lang="en-US" b="1" dirty="0"/>
              <a:t>(227 job vacancies in 2024)</a:t>
            </a:r>
            <a:endParaRPr lang="en-GB" dirty="0"/>
          </a:p>
          <a:p>
            <a:pPr lvl="1"/>
            <a:r>
              <a:rPr lang="en-GB" dirty="0"/>
              <a:t>IT Network Professionals </a:t>
            </a:r>
            <a:r>
              <a:rPr lang="en-US" b="1" dirty="0"/>
              <a:t>(159 job vacancies in 2024)</a:t>
            </a:r>
            <a:endParaRPr lang="en-GB" dirty="0"/>
          </a:p>
          <a:p>
            <a:pPr lvl="1"/>
            <a:r>
              <a:rPr lang="en-US" dirty="0"/>
              <a:t>Science, Engineering and Production Technicians </a:t>
            </a:r>
            <a:r>
              <a:rPr lang="en-US" b="1" dirty="0"/>
              <a:t>(140 job vacancies in 2024)</a:t>
            </a:r>
            <a:endParaRPr lang="en-GB" dirty="0"/>
          </a:p>
          <a:p>
            <a:pPr lvl="0"/>
            <a:r>
              <a:rPr lang="en-GB" dirty="0"/>
              <a:t>Skills shortages and gaps</a:t>
            </a:r>
          </a:p>
          <a:p>
            <a:pPr lvl="1"/>
            <a:r>
              <a:rPr lang="en-GB" dirty="0"/>
              <a:t>Artificial Intelligence skills – both for developers and users</a:t>
            </a:r>
          </a:p>
          <a:p>
            <a:pPr lvl="1"/>
            <a:r>
              <a:rPr lang="en-GB" dirty="0"/>
              <a:t>Customer service and business skills – ability to support users and think about commercial applications of software</a:t>
            </a:r>
          </a:p>
          <a:p>
            <a:pPr lvl="1"/>
            <a:r>
              <a:rPr lang="en-GB" dirty="0"/>
              <a:t>Cybersecurity – stricter requirements on digital security require more people with cybersecurity skills</a:t>
            </a:r>
          </a:p>
          <a:p>
            <a:pPr lvl="0"/>
            <a:r>
              <a:rPr lang="en-GB" b="0" dirty="0"/>
              <a:t>GCSE / A Level Options</a:t>
            </a:r>
          </a:p>
          <a:p>
            <a:pPr lvl="1"/>
            <a:r>
              <a:rPr lang="en-GB" b="0" dirty="0"/>
              <a:t>Computing and IT, Physics, Maths, Design technology</a:t>
            </a:r>
            <a:endParaRPr lang="en-US" b="0" dirty="0"/>
          </a:p>
          <a:p>
            <a:pPr lvl="1"/>
            <a:r>
              <a:rPr lang="en-US" b="0" dirty="0"/>
              <a:t>Art and Media studies – useful for digital marketing roles</a:t>
            </a:r>
          </a:p>
          <a:p>
            <a:pPr lvl="1"/>
            <a:r>
              <a:rPr lang="en-US" b="0" dirty="0"/>
              <a:t>More information is available at: </a:t>
            </a:r>
            <a:r>
              <a:rPr lang="en-US" b="0" dirty="0">
                <a:hlinkClick r:id="rId3"/>
              </a:rPr>
              <a:t>UCAS</a:t>
            </a:r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3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+mn-lt"/>
              </a:rPr>
              <a:t>Fastest growing occupations by employment (2019-2024)</a:t>
            </a:r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Nursing Assistants / Healthcare Assistants </a:t>
            </a:r>
            <a:r>
              <a:rPr lang="en-GB" b="1" dirty="0">
                <a:latin typeface="+mn-lt"/>
              </a:rPr>
              <a:t>(+428 jobs)</a:t>
            </a:r>
          </a:p>
          <a:p>
            <a:pPr lvl="1"/>
            <a:r>
              <a:rPr lang="en-GB" dirty="0">
                <a:latin typeface="+mn-lt"/>
              </a:rPr>
              <a:t>Registered Nursing Professionals </a:t>
            </a:r>
            <a:r>
              <a:rPr lang="en-GB" b="1" dirty="0">
                <a:latin typeface="+mn-lt"/>
              </a:rPr>
              <a:t>(+307 jobs, higher if specialised registered nursing roles are included)</a:t>
            </a:r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Physiotherapists </a:t>
            </a:r>
            <a:r>
              <a:rPr lang="en-GB" b="1" dirty="0">
                <a:latin typeface="+mn-lt"/>
              </a:rPr>
              <a:t>(+109 jobs since 2019)</a:t>
            </a:r>
            <a:endParaRPr lang="en-GB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Health Services and Public Health Managers and Directors </a:t>
            </a:r>
            <a:r>
              <a:rPr lang="en-GB" b="1" dirty="0">
                <a:latin typeface="+mn-lt"/>
              </a:rPr>
              <a:t>(+92 jobs since 2019)</a:t>
            </a:r>
            <a:endParaRPr lang="en-GB" dirty="0">
              <a:latin typeface="+mn-lt"/>
            </a:endParaRPr>
          </a:p>
          <a:p>
            <a:pPr lvl="1"/>
            <a:r>
              <a:rPr lang="en-GB" b="0" i="0" u="none" dirty="0"/>
              <a:t>Occupational Therapists </a:t>
            </a:r>
            <a:r>
              <a:rPr lang="en-GB" b="1" dirty="0">
                <a:latin typeface="+mn-lt"/>
              </a:rPr>
              <a:t>(+89 jobs since 2019)</a:t>
            </a:r>
            <a:endParaRPr lang="en-GB" dirty="0">
              <a:latin typeface="+mn-lt"/>
            </a:endParaRPr>
          </a:p>
          <a:p>
            <a:pPr lvl="0"/>
            <a:r>
              <a:rPr lang="en-GB" dirty="0">
                <a:latin typeface="+mn-lt"/>
              </a:rPr>
              <a:t>Top occupations by vacancies (2024)</a:t>
            </a:r>
          </a:p>
          <a:p>
            <a:pPr lvl="1"/>
            <a:r>
              <a:rPr lang="en-US" dirty="0">
                <a:latin typeface="+mn-lt"/>
              </a:rPr>
              <a:t>Care Workers and Home Carers </a:t>
            </a:r>
            <a:r>
              <a:rPr lang="en-US" b="1" dirty="0">
                <a:latin typeface="+mn-lt"/>
              </a:rPr>
              <a:t>(1456 job vacancies in 2024)</a:t>
            </a:r>
            <a:endParaRPr lang="en-GB" b="1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Registered Nursing Professionals </a:t>
            </a:r>
            <a:r>
              <a:rPr lang="en-US" b="1" dirty="0">
                <a:latin typeface="+mn-lt"/>
              </a:rPr>
              <a:t>(715 job vacancies in 2024, but higher if other specialised nursing roles are included, such as midwifery, community nurses etc.)</a:t>
            </a:r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Social Workers </a:t>
            </a:r>
            <a:r>
              <a:rPr lang="en-US" b="1" dirty="0">
                <a:latin typeface="+mn-lt"/>
              </a:rPr>
              <a:t>(509 job vacancies in 2024)</a:t>
            </a:r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Health Care Practice Managers </a:t>
            </a:r>
            <a:r>
              <a:rPr lang="en-US" b="1" dirty="0">
                <a:latin typeface="+mn-lt"/>
              </a:rPr>
              <a:t>(473 job vacancies in 2024)</a:t>
            </a:r>
            <a:endParaRPr lang="en-GB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Health Associate Professionals (specialised therapists, such as radiographers, pediatrics etc.) - </a:t>
            </a:r>
            <a:r>
              <a:rPr lang="en-US" b="1" dirty="0">
                <a:latin typeface="+mn-lt"/>
              </a:rPr>
              <a:t>(382 job vacancies in 2024)</a:t>
            </a:r>
            <a:endParaRPr lang="en-GB" dirty="0">
              <a:latin typeface="+mn-lt"/>
            </a:endParaRPr>
          </a:p>
          <a:p>
            <a:pPr lvl="0"/>
            <a:r>
              <a:rPr lang="en-GB" dirty="0">
                <a:latin typeface="+mn-lt"/>
              </a:rPr>
              <a:t>Skills shortages and gaps</a:t>
            </a:r>
          </a:p>
          <a:p>
            <a:pPr lvl="1"/>
            <a:r>
              <a:rPr lang="en-GB" dirty="0">
                <a:latin typeface="+mn-lt"/>
              </a:rPr>
              <a:t>Only 39% adult social care workers in Buckinghamshire have a relevant qualification (Skills for Care, 2025)</a:t>
            </a:r>
          </a:p>
          <a:p>
            <a:pPr lvl="1"/>
            <a:r>
              <a:rPr lang="en-GB" dirty="0">
                <a:latin typeface="+mn-lt"/>
              </a:rPr>
              <a:t>Reported lack of digital skills to support admin tasks across healthcare jobs – ICT GCSEs are increasingly important for this sector</a:t>
            </a:r>
          </a:p>
          <a:p>
            <a:pPr lvl="0"/>
            <a:r>
              <a:rPr lang="en-GB" b="0" dirty="0">
                <a:latin typeface="+mn-lt"/>
              </a:rPr>
              <a:t>GCSE / A Level Options</a:t>
            </a:r>
          </a:p>
          <a:p>
            <a:pPr lvl="1"/>
            <a:r>
              <a:rPr lang="en-US" b="0" dirty="0">
                <a:latin typeface="+mn-lt"/>
              </a:rPr>
              <a:t>English, Psychology, Sociology, Biology, Chemistry, Health and Social Care</a:t>
            </a:r>
          </a:p>
          <a:p>
            <a:pPr lvl="1"/>
            <a:r>
              <a:rPr lang="en-US" b="0" dirty="0">
                <a:latin typeface="+mn-lt"/>
              </a:rPr>
              <a:t>PE – useful for work in physical rehabilitation</a:t>
            </a:r>
          </a:p>
          <a:p>
            <a:pPr lvl="1"/>
            <a:r>
              <a:rPr lang="en-US" b="0" dirty="0">
                <a:latin typeface="+mn-lt"/>
              </a:rPr>
              <a:t>More information is available at: </a:t>
            </a:r>
            <a:r>
              <a:rPr lang="en-US" b="0" dirty="0">
                <a:latin typeface="+mn-lt"/>
                <a:hlinkClick r:id="rId3"/>
              </a:rPr>
              <a:t>UCAS</a:t>
            </a:r>
            <a:endParaRPr lang="en-US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8F0B6-62F5-4B59-A41D-36E2FF55FA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A1334-E2E4-7D8E-40B6-32C9863B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53" y="6215653"/>
            <a:ext cx="7171041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C2C7-8521-4B6A-B5A9-C3945D43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5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BF436-F9B4-4823-8561-9B956AE74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44817"/>
            <a:ext cx="6172200" cy="46466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063B1-2EB7-46B8-9245-1C6CA32A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4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59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6590-D196-4A44-9673-8997A647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A287F-E091-4F55-A0E0-AE57EA84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6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F449F-A7B2-4ACA-AECA-08FD45280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63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8C71F-F9AE-4102-9EF6-51F2D38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63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5E35A25-225F-4A09-9D9B-DA97632D0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2"/>
            <a:ext cx="12192000" cy="5544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170" y="1030288"/>
            <a:ext cx="8209660" cy="2571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170" y="3538185"/>
            <a:ext cx="8209660" cy="17834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71EFF-B3A4-A194-9DCA-CC0C2DC24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053" y="6215653"/>
            <a:ext cx="7171041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7D6B-B4AE-4A18-B085-7BC88A36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A749-EDD8-4ADE-B3F6-4B3E514F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B6BF4-4B92-4CAF-0CE1-3806FECF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53" y="6215653"/>
            <a:ext cx="7171041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5013-FBBA-4368-91BF-37C670C7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02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1164-9EE3-4369-B4F2-6692F9B9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9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6D39-12F6-49B0-B379-DD65270B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3CF1-EE7C-4BB4-8AE4-7CC6D5C13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222F7-024A-4761-A582-DA0C5EBB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9086-173B-4AE1-85BA-9321C3D7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84B55-C332-43DC-BE2F-D16EADAF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174FB-899C-4A7E-A3A8-650BC8E3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0C732-ABB6-4E17-A9CC-77562460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3244-51F5-4BE5-8812-436E25F8D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0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565E-961C-4B95-95C0-DD67225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23EA-D5C2-47B4-9B9C-480739F6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0" y="457200"/>
            <a:ext cx="3924175" cy="15220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1120-C842-41BF-90CF-675C7126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42" y="987424"/>
            <a:ext cx="6159545" cy="4695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E322A-A344-4533-B578-A022250D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850" y="2057400"/>
            <a:ext cx="3924175" cy="3625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0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54E63-DBA2-4817-9305-80B7A09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10515600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DEEF5-734F-40EB-AF60-0DD0883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45239-8175-4DC2-BBA4-7FF940EC71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36"/>
            <a:ext cx="12192000" cy="96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1109E-696B-4A86-8FB8-C3F61953E5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6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8399F-F8DE-38EE-5257-3BE7E0BF630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8053" y="6215653"/>
            <a:ext cx="7171041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rminal Dosis medium" panose="02010603020202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skillshub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bfi.org.uk/news/official-bfi-statistics-202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pinewoodgroup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lverstone-park.com/media/latest-news/silverstone-park-enterprise-zone-a-magnet-for-high-tech-high-growth-businesse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-baker.com/careers/apprenticeships/" TargetMode="External"/><Relationship Id="rId2" Type="http://schemas.openxmlformats.org/officeDocument/2006/relationships/hyperlink" Target="https://martin-baker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nammo.com/location/westcot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SUU9iRuzp8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skillshub.org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bf.uk.com/business-support/local-skills-improvement-plan" TargetMode="External"/><Relationship Id="rId2" Type="http://schemas.openxmlformats.org/officeDocument/2006/relationships/hyperlink" Target="http://www.bucksskillsh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Relationship Id="rId8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5914-A296-40C3-8E43-7F3E703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B45D-569F-4253-B463-E41B0ADF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8FE5-40AA-3FD2-CECD-007A6F7E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57"/>
            <a:ext cx="12192000" cy="60533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C075A8-0C1B-9C1E-9B63-C734A13D11E6}"/>
              </a:ext>
            </a:extLst>
          </p:cNvPr>
          <p:cNvSpPr txBox="1">
            <a:spLocks/>
          </p:cNvSpPr>
          <p:nvPr/>
        </p:nvSpPr>
        <p:spPr>
          <a:xfrm>
            <a:off x="2216284" y="1734759"/>
            <a:ext cx="7759429" cy="248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erminal Dosis" panose="020105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ptos Display"/>
              </a:rPr>
              <a:t>The Buckinghamshire job market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 Display"/>
              </a:rPr>
              <a:t>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ptos Display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 Display"/>
              </a:rPr>
              <a:t>Presenter XYZ Name</a:t>
            </a:r>
            <a:endParaRPr lang="en-GB" dirty="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CDECD-43FA-CB2D-1F0B-31B933636B1D}"/>
              </a:ext>
            </a:extLst>
          </p:cNvPr>
          <p:cNvSpPr txBox="1"/>
          <p:nvPr/>
        </p:nvSpPr>
        <p:spPr>
          <a:xfrm>
            <a:off x="1947333" y="4131881"/>
            <a:ext cx="829733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ptos Display"/>
                <a:ea typeface="Jost" pitchFamily="2" charset="0"/>
              </a:rPr>
              <a:t>Role/Business/School/College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99847-9D7A-84D1-CEE3-AF3B3C386549}"/>
              </a:ext>
            </a:extLst>
          </p:cNvPr>
          <p:cNvSpPr txBox="1"/>
          <p:nvPr/>
        </p:nvSpPr>
        <p:spPr>
          <a:xfrm>
            <a:off x="3702756" y="5407378"/>
            <a:ext cx="7191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http://www.bucksskillshub.org/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2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93D8-74C0-FA95-7A85-5322B3E7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21" y="553837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Common Skills Issues in Bucks: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828E8F-F8A5-F0B5-0A5F-51EF09636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93096"/>
              </p:ext>
            </p:extLst>
          </p:nvPr>
        </p:nvGraphicFramePr>
        <p:xfrm>
          <a:off x="675017" y="1552755"/>
          <a:ext cx="11110104" cy="419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51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A57A-99D8-CE19-3098-0F26D624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56" y="237992"/>
            <a:ext cx="5210888" cy="733559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6BEC6-F2DB-294A-712C-B6D75FB83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615" y="1176784"/>
            <a:ext cx="11509416" cy="3637731"/>
          </a:xfrm>
        </p:spPr>
        <p:txBody>
          <a:bodyPr>
            <a:normAutofit fontScale="92500"/>
          </a:bodyPr>
          <a:lstStyle/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UK Film and TV sector is booming – ‘</a:t>
            </a:r>
            <a:r>
              <a:rPr lang="en-US" sz="2400" dirty="0"/>
              <a:t>film and high-end TV production spend in the UK was £6.8 billion in 2025, a 22% increase on 2024’s first reported figures’ (Source: </a:t>
            </a:r>
            <a:r>
              <a:rPr lang="en-US" sz="2400" dirty="0">
                <a:hlinkClick r:id="rId2"/>
              </a:rPr>
              <a:t>BFI, 2026</a:t>
            </a:r>
            <a:r>
              <a:rPr lang="en-US" sz="2400" dirty="0"/>
              <a:t>)</a:t>
            </a:r>
            <a:endParaRPr lang="en-GB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There are nearly twice as many creative industry jobs per head in Bucks than the national average. </a:t>
            </a:r>
            <a:endParaRPr lang="en-GB" sz="2400" dirty="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Pinewood Studios, the home of the British film industry; the James Bond and Star Wars franchises; and Disney’s UK base, is located within Buckinghamshire.</a:t>
            </a:r>
            <a:endParaRPr lang="en-GB" sz="2400" dirty="0"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effectLst/>
                <a:cs typeface="Interstate-Light"/>
              </a:rPr>
              <a:t>The National Film and Television School in Beaconsfield is one of the top film schools in the world. </a:t>
            </a:r>
            <a:endParaRPr lang="en-GB" sz="2400" dirty="0">
              <a:cs typeface="Interstate-Light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cs typeface="Interstate-Light"/>
              </a:rPr>
              <a:t>Other local companies include CTV Outside Broadcasts and Naked West: t</a:t>
            </a:r>
            <a:r>
              <a:rPr lang="en-GB" sz="2400" dirty="0"/>
              <a:t>hink Strictly Blackpool and royal weddings; The Apprentice and Grand Designs</a:t>
            </a:r>
            <a:r>
              <a:rPr lang="en-GB" sz="2400" dirty="0">
                <a:solidFill>
                  <a:schemeClr val="tx1"/>
                </a:solidFill>
                <a:cs typeface="Interstate-Light"/>
              </a:rPr>
              <a:t>.</a:t>
            </a:r>
            <a:endParaRPr lang="en-GB" sz="2400" dirty="0">
              <a:solidFill>
                <a:schemeClr val="tx1"/>
              </a:solidFill>
              <a:effectLst/>
              <a:cs typeface="Interstate-Light"/>
            </a:endParaRP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Interstate-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13855-771C-4D65-E687-0F680D87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150"/>
          <a:stretch>
            <a:fillRect/>
          </a:stretch>
        </p:blipFill>
        <p:spPr>
          <a:xfrm>
            <a:off x="2403589" y="4809412"/>
            <a:ext cx="5017109" cy="871804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0E84055F-6970-18E7-EEE3-406D39AAE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44" y="4909691"/>
            <a:ext cx="2514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D850-7FCE-6B32-329B-6DA7D19D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017" y="187358"/>
            <a:ext cx="3177983" cy="733559"/>
          </a:xfrm>
        </p:spPr>
        <p:txBody>
          <a:bodyPr>
            <a:normAutofit/>
          </a:bodyPr>
          <a:lstStyle/>
          <a:p>
            <a:r>
              <a:rPr lang="en-GB" b="1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54211-FD2A-690E-BA5B-5297864E5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676" y="920918"/>
            <a:ext cx="6494424" cy="4903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20ABBE"/>
              </a:buClr>
              <a:buNone/>
            </a:pPr>
            <a:r>
              <a:rPr lang="en-GB" sz="2000" b="1" dirty="0"/>
              <a:t>Pinewood Studios:</a:t>
            </a:r>
            <a:endParaRPr lang="en-GB" sz="2000" b="0" i="0" u="none" strike="noStrike" dirty="0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u="none" strike="noStrike" dirty="0">
                <a:effectLst/>
              </a:rPr>
              <a:t>For over 85 years, Pinewood Studios have been making films, enabling storytellers to bring their creations to life on big </a:t>
            </a:r>
            <a:r>
              <a:rPr lang="en-GB" sz="2000" dirty="0"/>
              <a:t>&amp;</a:t>
            </a:r>
            <a:r>
              <a:rPr lang="en-GB" sz="2000" b="0" i="0" u="none" strike="noStrike" dirty="0">
                <a:effectLst/>
              </a:rPr>
              <a:t> small screens. (Taskmaster, Ru Paul’s Drag </a:t>
            </a:r>
            <a:r>
              <a:rPr lang="en-GB" sz="2000" dirty="0"/>
              <a:t>R</a:t>
            </a:r>
            <a:r>
              <a:rPr lang="en-GB" sz="2000" b="0" i="0" u="none" strike="noStrike" dirty="0">
                <a:effectLst/>
              </a:rPr>
              <a:t>ace)</a:t>
            </a: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effectLst/>
              </a:rPr>
              <a:t>Home to classics including </a:t>
            </a:r>
            <a:r>
              <a:rPr lang="en-GB" sz="2000" b="1" i="0" dirty="0">
                <a:effectLst/>
              </a:rPr>
              <a:t>James Bond, Star Wars and the Marvel Cinematic Universe.</a:t>
            </a:r>
            <a:r>
              <a:rPr lang="en-GB" sz="2000" b="0" i="0" dirty="0">
                <a:effectLst/>
              </a:rPr>
              <a:t> (23 of the 25 007 films)</a:t>
            </a:r>
            <a:endParaRPr lang="en-GB" sz="2000" b="0" i="0" u="none" strike="noStrike" dirty="0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1" i="0" u="none" strike="noStrike" dirty="0">
                <a:effectLst/>
              </a:rPr>
              <a:t>Pinewood Studios </a:t>
            </a:r>
            <a:r>
              <a:rPr lang="en-GB" sz="2000" b="1" dirty="0"/>
              <a:t>in south Bucks is h</a:t>
            </a:r>
            <a:r>
              <a:rPr lang="en-GB" sz="2000" b="1" i="0" dirty="0">
                <a:effectLst/>
              </a:rPr>
              <a:t>ome to the legendary 007 Stage</a:t>
            </a:r>
            <a:r>
              <a:rPr lang="en-GB" sz="2000" b="0" i="0" dirty="0">
                <a:effectLst/>
              </a:rPr>
              <a:t>, 23 stages, </a:t>
            </a:r>
            <a:r>
              <a:rPr lang="en-GB" sz="2000" b="0" i="0" u="none" strike="noStrike" dirty="0">
                <a:effectLst/>
              </a:rPr>
              <a:t>3 dedicated state of the art TV studios</a:t>
            </a:r>
            <a:r>
              <a:rPr lang="en-GB" sz="2000" b="0" i="0" dirty="0">
                <a:effectLst/>
              </a:rPr>
              <a:t>, the unique permanently-filled Underwater Stage, acres of backlot production space plus post-production and lighting services.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 has </a:t>
            </a:r>
            <a:r>
              <a:rPr lang="en-GB" sz="2000" dirty="0">
                <a:cs typeface="Arial" panose="020B0604020202020204" pitchFamily="34" charset="0"/>
              </a:rPr>
              <a:t>plans approved to grow further over the next few years and will create thousands of new jobs. 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Visit </a:t>
            </a:r>
            <a:r>
              <a:rPr lang="en-GB" sz="2000" dirty="0">
                <a:solidFill>
                  <a:srgbClr val="000000"/>
                </a:solidFill>
                <a:hlinkClick r:id="rId2"/>
              </a:rPr>
              <a:t>www.pinewoodgroup.com/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2" descr="DIVING SERVICES UK">
            <a:extLst>
              <a:ext uri="{FF2B5EF4-FFF2-40B4-BE49-F238E27FC236}">
                <a16:creationId xmlns:a16="http://schemas.microsoft.com/office/drawing/2014/main" id="{A56AAC5C-364B-4B3C-4527-37B79AC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304" y="2144889"/>
            <a:ext cx="5085028" cy="3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newood-logo -">
            <a:extLst>
              <a:ext uri="{FF2B5EF4-FFF2-40B4-BE49-F238E27FC236}">
                <a16:creationId xmlns:a16="http://schemas.microsoft.com/office/drawing/2014/main" id="{25F39EBD-2DC8-042C-482A-4B47BEDA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13" y="97005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2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51CA10-80CD-0265-2E49-7AF96F0F7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98251"/>
              </p:ext>
            </p:extLst>
          </p:nvPr>
        </p:nvGraphicFramePr>
        <p:xfrm>
          <a:off x="838200" y="971551"/>
          <a:ext cx="10515600" cy="47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42A7389-21D6-4DE6-6FBF-C31392BEF4A9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FILM &amp; TV</a:t>
            </a:r>
          </a:p>
        </p:txBody>
      </p:sp>
    </p:spTree>
    <p:extLst>
      <p:ext uri="{BB962C8B-B14F-4D97-AF65-F5344CB8AC3E}">
        <p14:creationId xmlns:p14="http://schemas.microsoft.com/office/powerpoint/2010/main" val="420907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AB04-C871-9DF4-100E-727DFF10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607" y="139545"/>
            <a:ext cx="7581194" cy="733559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High Performance Engineering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80C49D-B0CE-0236-DF0C-9A14C022B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089517"/>
            <a:ext cx="11791950" cy="1501283"/>
          </a:xfrm>
          <a:solidFill>
            <a:srgbClr val="009FE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>
                <a:solidFill>
                  <a:schemeClr val="bg1"/>
                </a:solidFill>
                <a:effectLst/>
              </a:rPr>
              <a:t>From electric cars, 3D printing and sports engineering companies based at Silverstone Technology Park near Buckingham (opposite the Silverstone Formula 1 racing circuit) to world-famous aircraft ejection seat manufacturer Martin-Baker in the south of the county, Buckinghamshire is home to ground-breaking high-tech engineering companies.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62AA3F5-3E1F-9B56-2224-F105771C5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12704"/>
          <a:stretch/>
        </p:blipFill>
        <p:spPr bwMode="auto">
          <a:xfrm>
            <a:off x="6786796" y="2799254"/>
            <a:ext cx="5205179" cy="29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48FD3-F3D0-76A7-D0F6-088AC410BADC}"/>
              </a:ext>
            </a:extLst>
          </p:cNvPr>
          <p:cNvSpPr txBox="1">
            <a:spLocks/>
          </p:cNvSpPr>
          <p:nvPr/>
        </p:nvSpPr>
        <p:spPr>
          <a:xfrm>
            <a:off x="200024" y="2799254"/>
            <a:ext cx="3686175" cy="2919976"/>
          </a:xfrm>
          <a:prstGeom prst="rect">
            <a:avLst/>
          </a:prstGeom>
          <a:solidFill>
            <a:srgbClr val="D02586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Jobs within the sector include: 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Product developer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Programme manager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Software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Geotechnical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 dirty="0">
                <a:solidFill>
                  <a:prstClr val="white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Mechanical / electrical engineer</a:t>
            </a:r>
            <a:endParaRPr lang="en-US" sz="1800" dirty="0">
              <a:solidFill>
                <a:prstClr val="white"/>
              </a:solidFill>
              <a:latin typeface="Jost" pitchFamily="2" charset="0"/>
              <a:ea typeface="Jos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B1800-9F39-9E8C-5B78-7BC82571E867}"/>
              </a:ext>
            </a:extLst>
          </p:cNvPr>
          <p:cNvSpPr txBox="1">
            <a:spLocks/>
          </p:cNvSpPr>
          <p:nvPr/>
        </p:nvSpPr>
        <p:spPr>
          <a:xfrm>
            <a:off x="4110270" y="2807213"/>
            <a:ext cx="2452455" cy="2919976"/>
          </a:xfrm>
          <a:prstGeom prst="rect">
            <a:avLst/>
          </a:prstGeom>
          <a:solidFill>
            <a:srgbClr val="77248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9FE3"/>
              </a:buClr>
              <a:buNone/>
              <a:defRPr/>
            </a:pP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New property developments at 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Silverstone Park 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and </a:t>
            </a:r>
            <a:r>
              <a:rPr lang="en-US" u="sng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Westcott Venture Park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are attracting new high-tech businesses and are creating new jobs.</a:t>
            </a:r>
          </a:p>
        </p:txBody>
      </p:sp>
    </p:spTree>
    <p:extLst>
      <p:ext uri="{BB962C8B-B14F-4D97-AF65-F5344CB8AC3E}">
        <p14:creationId xmlns:p14="http://schemas.microsoft.com/office/powerpoint/2010/main" val="88836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96D5-247D-31BF-8632-2D9513E4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60" y="470816"/>
            <a:ext cx="8340372" cy="733559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 Display"/>
              </a:rPr>
              <a:t>Engineering:  Martin-Baker</a:t>
            </a:r>
            <a:r>
              <a:rPr lang="en-GB" dirty="0">
                <a:latin typeface="Aptos Display"/>
              </a:rPr>
              <a:t> </a:t>
            </a:r>
            <a:r>
              <a:rPr lang="en-GB" b="1" dirty="0">
                <a:latin typeface="Aptos Display"/>
              </a:rPr>
              <a:t>ejection seats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41FEB-A16C-F642-5C17-43ECE60B9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177" y="943429"/>
            <a:ext cx="6332498" cy="48858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Jost"/>
              </a:rPr>
              <a:t>V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isit </a:t>
            </a:r>
            <a:r>
              <a:rPr lang="en-GB" sz="2400" dirty="0">
                <a:solidFill>
                  <a:srgbClr val="000000"/>
                </a:solidFill>
                <a:latin typeface="Aptos Display"/>
                <a:hlinkClick r:id="rId2"/>
              </a:rPr>
              <a:t>https://martin-baker.com</a:t>
            </a:r>
            <a:r>
              <a:rPr lang="en-GB" sz="2400" dirty="0">
                <a:solidFill>
                  <a:srgbClr val="000000"/>
                </a:solidFill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Martin-Baker is the world leader in the design and manufacture of ejection and crashworthy seats. A family-run business, it has saved over 7,600 lives.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Martin-Baker says: “We believe in helping individuals grow... We are looking for talented and dedicated people that are interested in making a real difference.”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Jobs range from admin support to IT network engineer, calibration inspector to equipment maintenance technician.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Find out about its apprenticeship programme at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ptos Display"/>
                <a:cs typeface="Times New Roman"/>
                <a:hlinkClick r:id="rId3"/>
              </a:rPr>
              <a:t>https://martin-baker.com/careers/apprenticeships/</a:t>
            </a: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 </a:t>
            </a:r>
            <a:endParaRPr lang="en-GB" sz="1800" dirty="0">
              <a:effectLst/>
              <a:latin typeface="Aptos Display"/>
              <a:cs typeface="Times New Roman"/>
            </a:endParaRPr>
          </a:p>
        </p:txBody>
      </p:sp>
      <p:pic>
        <p:nvPicPr>
          <p:cNvPr id="6" name="Picture 6" descr="A-29 SUPER TUCANO EJECTION OUTSIDE MOODY AFB - Martin-Baker">
            <a:extLst>
              <a:ext uri="{FF2B5EF4-FFF2-40B4-BE49-F238E27FC236}">
                <a16:creationId xmlns:a16="http://schemas.microsoft.com/office/drawing/2014/main" id="{5E019E9E-E689-2171-8EFD-36F15D03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730" y="1562052"/>
            <a:ext cx="5333093" cy="37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Member News: Martin-Baker Aircraft Company Ltd - The Textile  Institute">
            <a:extLst>
              <a:ext uri="{FF2B5EF4-FFF2-40B4-BE49-F238E27FC236}">
                <a16:creationId xmlns:a16="http://schemas.microsoft.com/office/drawing/2014/main" id="{DE8CEA52-1B61-E76D-F8CD-B7D7ADC0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59" y="1076283"/>
            <a:ext cx="3012434" cy="8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5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0C93-0350-CDBF-A4B7-4B6C6A7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45" y="152401"/>
            <a:ext cx="5809185" cy="892628"/>
          </a:xfrm>
        </p:spPr>
        <p:txBody>
          <a:bodyPr>
            <a:noAutofit/>
          </a:bodyPr>
          <a:lstStyle/>
          <a:p>
            <a:r>
              <a:rPr lang="en-GB" b="1" dirty="0">
                <a:latin typeface="Aptos Display"/>
              </a:rPr>
              <a:t>Engineering:  </a:t>
            </a:r>
            <a:br>
              <a:rPr lang="en-GB" b="1" dirty="0">
                <a:latin typeface="Aptos Display"/>
              </a:rPr>
            </a:br>
            <a:r>
              <a:rPr lang="en-GB" b="1" dirty="0">
                <a:latin typeface="Aptos Display"/>
              </a:rPr>
              <a:t>Westcott Space Cluster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110E0C-479D-A3CD-A29F-94A6E5B00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11" y="1045029"/>
            <a:ext cx="8187964" cy="476794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  <a:latin typeface="Aptos Display"/>
              </a:rPr>
              <a:t>Space is one of the UK’s fastest growing sectors.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  <a:latin typeface="Aptos Display"/>
              </a:rPr>
              <a:t>Westcott Space Cluster, near Aylesbury</a:t>
            </a:r>
            <a:r>
              <a:rPr lang="en-US" sz="2400" dirty="0">
                <a:latin typeface="Aptos Display"/>
              </a:rPr>
              <a:t>, </a:t>
            </a:r>
            <a:r>
              <a:rPr lang="en-US" sz="2400" b="0" i="0" dirty="0">
                <a:effectLst/>
                <a:latin typeface="Aptos Display"/>
              </a:rPr>
              <a:t> is home to a growing number of space related-companies, developing new technologies </a:t>
            </a:r>
            <a:r>
              <a:rPr lang="en-US" sz="2400" dirty="0">
                <a:latin typeface="Aptos Display"/>
              </a:rPr>
              <a:t>include</a:t>
            </a:r>
            <a:r>
              <a:rPr lang="en-US" sz="2400" b="0" i="0" dirty="0">
                <a:effectLst/>
                <a:latin typeface="Aptos Display"/>
              </a:rPr>
              <a:t> rocket propulsion, 5G comms &amp; autonomous (‘smart’) systems like drones.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ptos Display"/>
              </a:rPr>
              <a:t>Big developments are planned on the Westcott site over next 10 years.</a:t>
            </a:r>
            <a:r>
              <a:rPr lang="en-GB" sz="2400" dirty="0">
                <a:latin typeface="Aptos Display"/>
                <a:cs typeface="Arial"/>
              </a:rPr>
              <a:t> In 2025, </a:t>
            </a:r>
            <a:r>
              <a:rPr lang="en-US" sz="2400" dirty="0">
                <a:latin typeface="Aptos Display"/>
                <a:cs typeface="Arial"/>
              </a:rPr>
              <a:t>£5.9m in grant funding was awarded for a 62,000 sq. ft development, including training facilities, communal space and shared technical facilities available for space industry and academia to rent, plus a lecture theatre, classrooms, a workshop and space for industry to rent. </a:t>
            </a:r>
            <a:endParaRPr lang="en-US" sz="2400" b="0" i="0" u="none" strike="noStrike" baseline="0" dirty="0">
              <a:latin typeface="Aptos Display"/>
            </a:endParaRP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ptos Display"/>
                <a:cs typeface="Arial"/>
              </a:rPr>
              <a:t>There are currently s</a:t>
            </a:r>
            <a:r>
              <a:rPr lang="en-GB" sz="2400" dirty="0">
                <a:effectLst/>
                <a:latin typeface="Aptos Display"/>
                <a:cs typeface="Arial"/>
              </a:rPr>
              <a:t>kills shortages for technicians and propulsion test specialists within the space sector. </a:t>
            </a:r>
            <a:r>
              <a:rPr lang="en-GB" sz="2400" b="0" i="0" u="none" strike="noStrike" baseline="0" dirty="0">
                <a:latin typeface="Aptos Display"/>
                <a:cs typeface="Arial"/>
              </a:rPr>
              <a:t>Studying STEM subjects at school is the best starting point for a career in the space sector. </a:t>
            </a:r>
            <a:endParaRPr lang="en-US" sz="2400" b="0" i="0" u="none" strike="noStrike" baseline="0" dirty="0">
              <a:latin typeface="Aptos Display"/>
              <a:cs typeface="Arial"/>
            </a:endParaRPr>
          </a:p>
        </p:txBody>
      </p:sp>
      <p:pic>
        <p:nvPicPr>
          <p:cNvPr id="5" name="Picture 2" descr="Nucleus: A Very Different Way to Launch into Space - Nammo | Nammo">
            <a:extLst>
              <a:ext uri="{FF2B5EF4-FFF2-40B4-BE49-F238E27FC236}">
                <a16:creationId xmlns:a16="http://schemas.microsoft.com/office/drawing/2014/main" id="{E558259C-0F7C-5593-ED46-9086DE88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88329" y="1292301"/>
            <a:ext cx="5895974" cy="3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9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0B81-13CF-3465-6F83-AB7411DA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59" y="331188"/>
            <a:ext cx="7618983" cy="733559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 Display"/>
              </a:rPr>
              <a:t>Engineering: </a:t>
            </a:r>
            <a:r>
              <a:rPr lang="en-GB" b="1" err="1">
                <a:latin typeface="Aptos Display"/>
              </a:rPr>
              <a:t>Nammo</a:t>
            </a:r>
            <a:r>
              <a:rPr lang="en-GB" b="1" dirty="0">
                <a:latin typeface="Aptos Display"/>
              </a:rPr>
              <a:t>, Westcott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110443-776D-972E-4FF0-C30655E6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101" y="950447"/>
            <a:ext cx="11447424" cy="29200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Visit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  <a:hlinkClick r:id="rId2"/>
              </a:rPr>
              <a:t>www.nammo.com/location/westcott/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 Westcott supplies chemical propulsion to spacecraft manufacturers.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Aptos Display"/>
              </a:rPr>
              <a:t>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ocket engines and thrusters are bought by commercial, defence and science markets.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In 2016 it was 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 Westcott engine that provided the insertion burn to allow </a:t>
            </a:r>
            <a:r>
              <a:rPr lang="en-GB" sz="1800" dirty="0">
                <a:solidFill>
                  <a:srgbClr val="000000"/>
                </a:solidFill>
                <a:latin typeface="Aptos Display"/>
              </a:rPr>
              <a:t>NASA’s JUNO spacecraft to successfully enter into orbit around Jupiter.</a:t>
            </a:r>
          </a:p>
          <a:p>
            <a:pPr fontAlgn="base"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Aptos Display"/>
              </a:rPr>
              <a:t>Their Westcott employees work on development, production and testing.</a:t>
            </a:r>
            <a:endParaRPr lang="en-US" sz="1800" dirty="0">
              <a:latin typeface="Aptos Displ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7F275-99B7-ADAB-58FB-5F028D253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8" b="28976"/>
          <a:stretch/>
        </p:blipFill>
        <p:spPr bwMode="auto">
          <a:xfrm>
            <a:off x="8742272" y="1179047"/>
            <a:ext cx="3076627" cy="7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AMMO - Westcott Space Cluster">
            <a:extLst>
              <a:ext uri="{FF2B5EF4-FFF2-40B4-BE49-F238E27FC236}">
                <a16:creationId xmlns:a16="http://schemas.microsoft.com/office/drawing/2014/main" id="{6DA00771-C3F8-8276-CBC8-85761E3D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611067"/>
            <a:ext cx="7353300" cy="22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C9D9-6D23-BD01-A6E3-FE79678D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DB8064-90F2-6CDE-9287-9D024DCBA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991900"/>
              </p:ext>
            </p:extLst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AA1AFF5-72AA-7300-4AFC-38E517B7848E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High Performance Engineering</a:t>
            </a:r>
          </a:p>
        </p:txBody>
      </p:sp>
    </p:spTree>
    <p:extLst>
      <p:ext uri="{BB962C8B-B14F-4D97-AF65-F5344CB8AC3E}">
        <p14:creationId xmlns:p14="http://schemas.microsoft.com/office/powerpoint/2010/main" val="7290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0FCB-5C1A-E844-B9BA-2233C47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73" y="652329"/>
            <a:ext cx="3552536" cy="733559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Aptos Display"/>
              </a:rPr>
              <a:t>Construction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B0C16A-3968-4739-DE30-193D526E63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766711"/>
              </p:ext>
            </p:extLst>
          </p:nvPr>
        </p:nvGraphicFramePr>
        <p:xfrm>
          <a:off x="838200" y="1230923"/>
          <a:ext cx="5181600" cy="44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onstruction workers celebrating">
            <a:extLst>
              <a:ext uri="{FF2B5EF4-FFF2-40B4-BE49-F238E27FC236}">
                <a16:creationId xmlns:a16="http://schemas.microsoft.com/office/drawing/2014/main" id="{D63AFB2F-900A-837D-66D1-7084898BB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63" y="1496063"/>
            <a:ext cx="5798285" cy="3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5A8C-8E6E-B56F-2830-A9725D4C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 Display"/>
              </a:rPr>
              <a:t>Careers and Enterprise Company (D of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05BD-4B56-6AF0-D2FF-48AB835E5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ptos Display"/>
              </a:rPr>
              <a:t>Priorities:</a:t>
            </a:r>
          </a:p>
          <a:p>
            <a:r>
              <a:rPr lang="en-GB" dirty="0">
                <a:latin typeface="Aptos Display"/>
              </a:rPr>
              <a:t>Raise Quality</a:t>
            </a:r>
          </a:p>
          <a:p>
            <a:r>
              <a:rPr lang="en-GB" dirty="0">
                <a:latin typeface="Aptos Display"/>
              </a:rPr>
              <a:t>Drive experience with Employers</a:t>
            </a:r>
          </a:p>
          <a:p>
            <a:r>
              <a:rPr lang="en-GB" dirty="0">
                <a:latin typeface="Aptos Display"/>
              </a:rPr>
              <a:t>Boost skills pathways</a:t>
            </a:r>
          </a:p>
          <a:p>
            <a:r>
              <a:rPr lang="en-GB" dirty="0">
                <a:latin typeface="Aptos Display"/>
              </a:rPr>
              <a:t>Tackle disadvantage</a:t>
            </a:r>
          </a:p>
          <a:p>
            <a:r>
              <a:rPr lang="en-GB" dirty="0">
                <a:latin typeface="Aptos Display"/>
              </a:rPr>
              <a:t>Connect careers to economic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78DA6-002D-E57D-92B4-36DCBFDA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1133" cy="386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i="1" dirty="0">
                <a:latin typeface="Aptos Display"/>
              </a:rPr>
              <a:t>How does that affect you?</a:t>
            </a:r>
          </a:p>
          <a:p>
            <a:r>
              <a:rPr lang="en-GB" dirty="0">
                <a:latin typeface="Aptos Display"/>
              </a:rPr>
              <a:t>Biggest influencers on your child’s decision making</a:t>
            </a:r>
          </a:p>
          <a:p>
            <a:r>
              <a:rPr lang="en-GB" dirty="0">
                <a:latin typeface="Aptos Display"/>
              </a:rPr>
              <a:t>Employer interaction is key</a:t>
            </a:r>
          </a:p>
          <a:p>
            <a:r>
              <a:rPr lang="en-GB" dirty="0">
                <a:latin typeface="Aptos Display"/>
              </a:rPr>
              <a:t>More support for those who need it</a:t>
            </a:r>
          </a:p>
          <a:p>
            <a:r>
              <a:rPr lang="en-GB" dirty="0">
                <a:latin typeface="Aptos Display"/>
              </a:rPr>
              <a:t>Understanding the Bucks economy</a:t>
            </a:r>
          </a:p>
        </p:txBody>
      </p:sp>
    </p:spTree>
    <p:extLst>
      <p:ext uri="{BB962C8B-B14F-4D97-AF65-F5344CB8AC3E}">
        <p14:creationId xmlns:p14="http://schemas.microsoft.com/office/powerpoint/2010/main" val="113546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5B74-85A0-499B-E19A-1A228D6D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6C134C-8A38-C7F1-DAD9-541D96F01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432430"/>
              </p:ext>
            </p:extLst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E814480-8247-E7C2-C2F2-C130EA6CBC60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76515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37EA-CB08-78A2-FD44-89373CB7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616" y="358922"/>
            <a:ext cx="2140324" cy="612174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DF58F-A59F-A647-7CCD-7682E438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6" y="1432911"/>
            <a:ext cx="3992178" cy="399217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AEAC91-09C5-807C-1312-23B89BC78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643275"/>
              </p:ext>
            </p:extLst>
          </p:nvPr>
        </p:nvGraphicFramePr>
        <p:xfrm>
          <a:off x="5333916" y="971096"/>
          <a:ext cx="6159545" cy="46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03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5A04-4F5D-1D2D-52B4-B2765E83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D1D2C5-FC18-7245-6C7C-48B0387B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24888"/>
              </p:ext>
            </p:extLst>
          </p:nvPr>
        </p:nvGraphicFramePr>
        <p:xfrm>
          <a:off x="838200" y="752168"/>
          <a:ext cx="10515600" cy="505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66B8C7A-0481-FA06-6C34-5722602A9643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414757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7658-76A2-A07A-EA52-111B5547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813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Health &amp; Social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F37F7-E0BE-C05C-50C4-9CBBDC79A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55658"/>
              </p:ext>
            </p:extLst>
          </p:nvPr>
        </p:nvGraphicFramePr>
        <p:xfrm>
          <a:off x="838200" y="1825625"/>
          <a:ext cx="10515600" cy="384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58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85D9-9AEB-810F-A084-2DEA4526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E3F9EC-B621-8D81-149C-DE7AC6F1B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00514"/>
              </p:ext>
            </p:extLst>
          </p:nvPr>
        </p:nvGraphicFramePr>
        <p:xfrm>
          <a:off x="597877" y="855407"/>
          <a:ext cx="11172092" cy="503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68CD338-AA61-4028-9BD0-266BD946C7C5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j-ea"/>
                <a:cs typeface="+mj-cs"/>
              </a:rPr>
              <a:t>Health &amp; Social Care</a:t>
            </a:r>
          </a:p>
        </p:txBody>
      </p:sp>
    </p:spTree>
    <p:extLst>
      <p:ext uri="{BB962C8B-B14F-4D97-AF65-F5344CB8AC3E}">
        <p14:creationId xmlns:p14="http://schemas.microsoft.com/office/powerpoint/2010/main" val="1067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work-ready skills missing&#10;&#10;AI-generated content may be incorrect.">
            <a:extLst>
              <a:ext uri="{FF2B5EF4-FFF2-40B4-BE49-F238E27FC236}">
                <a16:creationId xmlns:a16="http://schemas.microsoft.com/office/drawing/2014/main" id="{98246547-EBF7-8A03-D39D-A09BD7DCF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78"/>
          <a:stretch>
            <a:fillRect/>
          </a:stretch>
        </p:blipFill>
        <p:spPr bwMode="auto">
          <a:xfrm>
            <a:off x="1194155" y="824018"/>
            <a:ext cx="9555907" cy="5008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D6A3E-5134-2FFD-3A04-992356AE6D2D}"/>
              </a:ext>
            </a:extLst>
          </p:cNvPr>
          <p:cNvSpPr txBox="1"/>
          <p:nvPr/>
        </p:nvSpPr>
        <p:spPr>
          <a:xfrm>
            <a:off x="5638800" y="26947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66367-3849-9C1F-577A-A00F0C1CBC9F}"/>
              </a:ext>
            </a:extLst>
          </p:cNvPr>
          <p:cNvSpPr txBox="1"/>
          <p:nvPr/>
        </p:nvSpPr>
        <p:spPr>
          <a:xfrm>
            <a:off x="221673" y="1025236"/>
            <a:ext cx="31190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Work-readiness model from employer feedback: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3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reers in Buckinghamshire – WOW Show special">
            <a:hlinkClick r:id="" action="ppaction://media"/>
            <a:extLst>
              <a:ext uri="{FF2B5EF4-FFF2-40B4-BE49-F238E27FC236}">
                <a16:creationId xmlns:a16="http://schemas.microsoft.com/office/drawing/2014/main" id="{1CD8AFB8-52ED-B24E-DB7D-D69347AD3E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1" y="42949"/>
            <a:ext cx="11223172" cy="57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6C9F-BABD-4312-5815-D4F35E4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5946422" cy="733559"/>
          </a:xfrm>
        </p:spPr>
        <p:txBody>
          <a:bodyPr/>
          <a:lstStyle/>
          <a:p>
            <a:r>
              <a:rPr lang="en-GB" dirty="0">
                <a:latin typeface="Aptos Display"/>
              </a:rPr>
              <a:t>Find out more on our website:</a:t>
            </a:r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1DFE7F55-01D3-EF01-2AE9-5EC52FB9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8" y="698658"/>
            <a:ext cx="2545960" cy="33004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E9FC80-4082-CC2D-FAB1-3B1E889336E5}"/>
              </a:ext>
            </a:extLst>
          </p:cNvPr>
          <p:cNvSpPr txBox="1"/>
          <p:nvPr/>
        </p:nvSpPr>
        <p:spPr>
          <a:xfrm>
            <a:off x="1006518" y="1702752"/>
            <a:ext cx="491501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rgbClr val="009FE3"/>
                </a:solidFill>
                <a:latin typeface="Aptos Display"/>
                <a:ea typeface="Jost" pitchFamily="2" charset="0"/>
              </a:rPr>
              <a:t>A one-stop shop for all skills and career-related advice in Buckinghamshire.</a:t>
            </a:r>
            <a:r>
              <a:rPr lang="en-GB" sz="3200" dirty="0">
                <a:solidFill>
                  <a:srgbClr val="009FE3"/>
                </a:solidFill>
                <a:latin typeface="Jost"/>
                <a:ea typeface="Jost" pitchFamily="2" charset="0"/>
              </a:rPr>
              <a:t> </a:t>
            </a:r>
            <a:r>
              <a:rPr lang="en-GB" sz="2800" dirty="0">
                <a:hlinkClick r:id="rId3"/>
              </a:rPr>
              <a:t>www.bucksskillshub.org</a:t>
            </a:r>
            <a:r>
              <a:rPr lang="en-GB" sz="2800" dirty="0"/>
              <a:t> </a:t>
            </a:r>
          </a:p>
          <a:p>
            <a:endParaRPr lang="en-GB" sz="3200">
              <a:solidFill>
                <a:srgbClr val="009FE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BD029-422F-6EB3-98C4-0C82E948AC35}"/>
              </a:ext>
            </a:extLst>
          </p:cNvPr>
          <p:cNvSpPr txBox="1"/>
          <p:nvPr/>
        </p:nvSpPr>
        <p:spPr>
          <a:xfrm>
            <a:off x="1095022" y="4421690"/>
            <a:ext cx="7032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Thank you.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1415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E7E279-614A-33C9-A37A-5657407AA5D4}"/>
              </a:ext>
            </a:extLst>
          </p:cNvPr>
          <p:cNvSpPr txBox="1"/>
          <p:nvPr/>
        </p:nvSpPr>
        <p:spPr>
          <a:xfrm>
            <a:off x="762002" y="5097105"/>
            <a:ext cx="7022982" cy="115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  <a:hlinkClick r:id="rId2"/>
              </a:rPr>
              <a:t>www.bucksskillshub.org</a:t>
            </a:r>
            <a:r>
              <a:rPr lang="en-US" sz="36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93E5A-9FF2-9BDC-6018-18CF4BD600CF}"/>
              </a:ext>
            </a:extLst>
          </p:cNvPr>
          <p:cNvSpPr txBox="1"/>
          <p:nvPr/>
        </p:nvSpPr>
        <p:spPr>
          <a:xfrm>
            <a:off x="7909998" y="4310607"/>
            <a:ext cx="2987478" cy="1153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hlinkClick r:id="rId3"/>
              </a:rPr>
              <a:t>Local Skills Improvement Plan - Buckinghamshire Business First (bbf.uk.com)</a:t>
            </a:r>
            <a:endParaRPr lang="en-US"/>
          </a:p>
        </p:txBody>
      </p:sp>
      <p:pic>
        <p:nvPicPr>
          <p:cNvPr id="12" name="Picture 11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8479F494-BA87-8B35-A5F4-86418E077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74783" y="752161"/>
            <a:ext cx="2379521" cy="33872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cover of a magazine&#10;&#10;Description automatically generated">
            <a:extLst>
              <a:ext uri="{FF2B5EF4-FFF2-40B4-BE49-F238E27FC236}">
                <a16:creationId xmlns:a16="http://schemas.microsoft.com/office/drawing/2014/main" id="{F4863483-5A1D-5F8B-8EA6-4DBCA9F53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22366" y="752161"/>
            <a:ext cx="2345652" cy="338722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blue and green cover with white text&#10;&#10;Description automatically generated">
            <a:extLst>
              <a:ext uri="{FF2B5EF4-FFF2-40B4-BE49-F238E27FC236}">
                <a16:creationId xmlns:a16="http://schemas.microsoft.com/office/drawing/2014/main" id="{80702D39-52AD-9E22-909F-F3C92370E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70" y="752161"/>
            <a:ext cx="2489606" cy="33872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FC4C9A-7760-08E3-AE1B-B5EBEC35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88746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/>
              <a:t>The five sectors in Buckinghamshire that employ the most people are…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210506-4160-5CC9-3256-215F3EF3E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674920"/>
              </p:ext>
            </p:extLst>
          </p:nvPr>
        </p:nvGraphicFramePr>
        <p:xfrm>
          <a:off x="838200" y="1790699"/>
          <a:ext cx="10756900" cy="403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D52F-92BF-E3A9-4C0C-625D4DDD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80" y="156519"/>
            <a:ext cx="10515600" cy="733559"/>
          </a:xfrm>
        </p:spPr>
        <p:txBody>
          <a:bodyPr>
            <a:normAutofit/>
          </a:bodyPr>
          <a:lstStyle/>
          <a:p>
            <a:r>
              <a:rPr lang="en-GB"/>
              <a:t>Some large local employers…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7E74B5-915C-85B5-9560-A44B260D66A6}"/>
              </a:ext>
            </a:extLst>
          </p:cNvPr>
          <p:cNvGrpSpPr/>
          <p:nvPr/>
        </p:nvGrpSpPr>
        <p:grpSpPr>
          <a:xfrm>
            <a:off x="2242548" y="732106"/>
            <a:ext cx="7706903" cy="5125769"/>
            <a:chOff x="13785" y="744024"/>
            <a:chExt cx="9144000" cy="6081564"/>
          </a:xfrm>
        </p:grpSpPr>
        <p:pic>
          <p:nvPicPr>
            <p:cNvPr id="4" name="Picture 2" descr="NHS (@NHS) | Twitter">
              <a:extLst>
                <a:ext uri="{FF2B5EF4-FFF2-40B4-BE49-F238E27FC236}">
                  <a16:creationId xmlns:a16="http://schemas.microsoft.com/office/drawing/2014/main" id="{7D847AF9-1D48-297C-6AA8-E1FC46A2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53071" y="2167611"/>
              <a:ext cx="1701182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history of Johnson &amp; Johnson">
              <a:extLst>
                <a:ext uri="{FF2B5EF4-FFF2-40B4-BE49-F238E27FC236}">
                  <a16:creationId xmlns:a16="http://schemas.microsoft.com/office/drawing/2014/main" id="{F71FA276-CF59-17FB-2204-45C86D595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368" b="31040"/>
            <a:stretch/>
          </p:blipFill>
          <p:spPr bwMode="auto">
            <a:xfrm>
              <a:off x="1956619" y="848544"/>
              <a:ext cx="2719703" cy="64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T Infrastructure &amp; Services Provider | Softcat">
              <a:extLst>
                <a:ext uri="{FF2B5EF4-FFF2-40B4-BE49-F238E27FC236}">
                  <a16:creationId xmlns:a16="http://schemas.microsoft.com/office/drawing/2014/main" id="{0E89EFA2-5F74-42F4-BD2A-869187B836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72" b="17888"/>
            <a:stretch/>
          </p:blipFill>
          <p:spPr bwMode="auto">
            <a:xfrm>
              <a:off x="57322" y="744024"/>
              <a:ext cx="179546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Buckinghamshire Council - Wikipedia">
              <a:extLst>
                <a:ext uri="{FF2B5EF4-FFF2-40B4-BE49-F238E27FC236}">
                  <a16:creationId xmlns:a16="http://schemas.microsoft.com/office/drawing/2014/main" id="{A3238C12-8600-8901-E53D-EAC40BC0C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59" y="2824441"/>
              <a:ext cx="1176992" cy="117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Welcome to Biffa – No.1 for Business Waste">
              <a:extLst>
                <a:ext uri="{FF2B5EF4-FFF2-40B4-BE49-F238E27FC236}">
                  <a16:creationId xmlns:a16="http://schemas.microsoft.com/office/drawing/2014/main" id="{D19732D3-0225-30F1-6510-1261F7CDE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765" y="1658240"/>
              <a:ext cx="914067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Buckinghamshire New University - Wikipedia">
              <a:extLst>
                <a:ext uri="{FF2B5EF4-FFF2-40B4-BE49-F238E27FC236}">
                  <a16:creationId xmlns:a16="http://schemas.microsoft.com/office/drawing/2014/main" id="{452E7A39-947D-C81E-6A2F-312DBC514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896" y="4256925"/>
              <a:ext cx="1852614" cy="6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Danaher Corporation - Wikipedia">
              <a:extLst>
                <a:ext uri="{FF2B5EF4-FFF2-40B4-BE49-F238E27FC236}">
                  <a16:creationId xmlns:a16="http://schemas.microsoft.com/office/drawing/2014/main" id="{A6F40D8E-E84D-CFE5-85AE-5E69577CF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4283998"/>
              <a:ext cx="1342706" cy="64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Barchester Healthcare Acquires 24 brighterkind Care Homes from Private  Equity Firm Terra Firma">
              <a:extLst>
                <a:ext uri="{FF2B5EF4-FFF2-40B4-BE49-F238E27FC236}">
                  <a16:creationId xmlns:a16="http://schemas.microsoft.com/office/drawing/2014/main" id="{263B9A90-BA0B-8C94-6403-7B2FD3BE9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4245023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158B6143-CCD5-5B5E-44B2-9703DC7BB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559" b="18804"/>
            <a:stretch/>
          </p:blipFill>
          <p:spPr bwMode="auto">
            <a:xfrm>
              <a:off x="7278156" y="3282992"/>
              <a:ext cx="1825437" cy="53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Vendor Profile: GE Healthcare | 24x7 Magazine">
              <a:extLst>
                <a:ext uri="{FF2B5EF4-FFF2-40B4-BE49-F238E27FC236}">
                  <a16:creationId xmlns:a16="http://schemas.microsoft.com/office/drawing/2014/main" id="{3AAC96AB-F14F-7D27-CF02-1DE7ADB18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284" r="22911"/>
            <a:stretch/>
          </p:blipFill>
          <p:spPr bwMode="auto">
            <a:xfrm>
              <a:off x="7463278" y="3704511"/>
              <a:ext cx="1120035" cy="108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460CCE13-FB1E-AE43-9D85-5F16DF49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09" y="5118557"/>
              <a:ext cx="1614487" cy="66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8" descr="IHG® Connect On Track To Reach 1,500 Hotels In Americas This Year, Setting  New Standard For Guest Internet Experience">
              <a:extLst>
                <a:ext uri="{FF2B5EF4-FFF2-40B4-BE49-F238E27FC236}">
                  <a16:creationId xmlns:a16="http://schemas.microsoft.com/office/drawing/2014/main" id="{1E51D50D-CD89-3BEE-345A-214E08896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08" y="2742939"/>
              <a:ext cx="1458335" cy="83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 descr="Allergan - IAPB">
              <a:extLst>
                <a:ext uri="{FF2B5EF4-FFF2-40B4-BE49-F238E27FC236}">
                  <a16:creationId xmlns:a16="http://schemas.microsoft.com/office/drawing/2014/main" id="{6F85E2E2-441F-1B4E-71C8-CD7F74D0E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51" b="12408"/>
            <a:stretch/>
          </p:blipFill>
          <p:spPr bwMode="auto">
            <a:xfrm>
              <a:off x="20390" y="1794832"/>
              <a:ext cx="2218166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4" descr="Limejump Signs Power Purchase Agreement with National Trust Wales - Limejump">
              <a:extLst>
                <a:ext uri="{FF2B5EF4-FFF2-40B4-BE49-F238E27FC236}">
                  <a16:creationId xmlns:a16="http://schemas.microsoft.com/office/drawing/2014/main" id="{D7065AD3-8E7E-2306-6740-F2298A17F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943" y="5006802"/>
              <a:ext cx="2151122" cy="8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6" descr="University of Buckingham | jobs.ac.uk">
              <a:extLst>
                <a:ext uri="{FF2B5EF4-FFF2-40B4-BE49-F238E27FC236}">
                  <a16:creationId xmlns:a16="http://schemas.microsoft.com/office/drawing/2014/main" id="{FAAC03F2-1B99-F643-E773-EB3717F8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311" y="2944829"/>
              <a:ext cx="2398137" cy="93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8" descr="Buckinghamshire College Group">
              <a:extLst>
                <a:ext uri="{FF2B5EF4-FFF2-40B4-BE49-F238E27FC236}">
                  <a16:creationId xmlns:a16="http://schemas.microsoft.com/office/drawing/2014/main" id="{4F31B532-0CFC-147B-4366-F408BD3E7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2107992"/>
              <a:ext cx="1761967" cy="53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2" descr="McCormick Predicts A Rise In Dishes With International Twists">
              <a:extLst>
                <a:ext uri="{FF2B5EF4-FFF2-40B4-BE49-F238E27FC236}">
                  <a16:creationId xmlns:a16="http://schemas.microsoft.com/office/drawing/2014/main" id="{906E284D-3A99-26DD-6E3D-72DCBEAF0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177" t="9443" r="15896" b="9909"/>
            <a:stretch/>
          </p:blipFill>
          <p:spPr bwMode="auto">
            <a:xfrm>
              <a:off x="4696696" y="813701"/>
              <a:ext cx="1296837" cy="107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4" descr="Pinewood Studios | Logopedia | Fandom">
              <a:extLst>
                <a:ext uri="{FF2B5EF4-FFF2-40B4-BE49-F238E27FC236}">
                  <a16:creationId xmlns:a16="http://schemas.microsoft.com/office/drawing/2014/main" id="{CA2B7292-B396-C525-C482-A01322B88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8" y="2880152"/>
              <a:ext cx="1543227" cy="97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6" descr="Download Arla Logo | Arla">
              <a:extLst>
                <a:ext uri="{FF2B5EF4-FFF2-40B4-BE49-F238E27FC236}">
                  <a16:creationId xmlns:a16="http://schemas.microsoft.com/office/drawing/2014/main" id="{379F989A-1130-1F13-1691-56B943FFF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195" y="2049125"/>
              <a:ext cx="1520929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0">
              <a:extLst>
                <a:ext uri="{FF2B5EF4-FFF2-40B4-BE49-F238E27FC236}">
                  <a16:creationId xmlns:a16="http://schemas.microsoft.com/office/drawing/2014/main" id="{1552CB0F-1C89-BAE5-7242-74BFE4D3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16" y="5099026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4" descr="Homepage | Focusrite">
              <a:extLst>
                <a:ext uri="{FF2B5EF4-FFF2-40B4-BE49-F238E27FC236}">
                  <a16:creationId xmlns:a16="http://schemas.microsoft.com/office/drawing/2014/main" id="{96921624-E35E-3715-0807-53B657D9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081" y="1670122"/>
              <a:ext cx="1843540" cy="36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6" descr="MARTIN-BAKER AIRCRAFT COMPANY LIMITED - National Apprenticeship Show,  Milton Keynes">
              <a:extLst>
                <a:ext uri="{FF2B5EF4-FFF2-40B4-BE49-F238E27FC236}">
                  <a16:creationId xmlns:a16="http://schemas.microsoft.com/office/drawing/2014/main" id="{EC56E181-57FD-C459-3DD7-D9EC06EFE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012" y="5233372"/>
              <a:ext cx="1977045" cy="58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8" descr="Home | Epilepsy Society">
              <a:extLst>
                <a:ext uri="{FF2B5EF4-FFF2-40B4-BE49-F238E27FC236}">
                  <a16:creationId xmlns:a16="http://schemas.microsoft.com/office/drawing/2014/main" id="{EFFB460D-A03B-FB5A-9692-8A735C3AE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3603848"/>
              <a:ext cx="1553370" cy="65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0" descr="Welcome to DAF Trucks Corporate – Driven by Quality - DAF Trucks N.V.">
              <a:extLst>
                <a:ext uri="{FF2B5EF4-FFF2-40B4-BE49-F238E27FC236}">
                  <a16:creationId xmlns:a16="http://schemas.microsoft.com/office/drawing/2014/main" id="{70F9AEC9-389E-3F40-8FD4-9076FD1EC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75" y="4276692"/>
              <a:ext cx="1572781" cy="42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usiness year 2016: connectivity keeps Bosch on growth course - CCTV Buyers  Guide and News">
              <a:extLst>
                <a:ext uri="{FF2B5EF4-FFF2-40B4-BE49-F238E27FC236}">
                  <a16:creationId xmlns:a16="http://schemas.microsoft.com/office/drawing/2014/main" id="{EA4363D1-A2C6-4C00-9564-8DE7A0C908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812" b="43910"/>
            <a:stretch/>
          </p:blipFill>
          <p:spPr bwMode="auto">
            <a:xfrm>
              <a:off x="5903007" y="820068"/>
              <a:ext cx="2143125" cy="58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The Marino chair by ercol | Choice Furniture">
              <a:extLst>
                <a:ext uri="{FF2B5EF4-FFF2-40B4-BE49-F238E27FC236}">
                  <a16:creationId xmlns:a16="http://schemas.microsoft.com/office/drawing/2014/main" id="{40529969-7261-739A-6FBD-71466EA2F9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495"/>
            <a:stretch/>
          </p:blipFill>
          <p:spPr bwMode="auto">
            <a:xfrm>
              <a:off x="7860032" y="4718065"/>
              <a:ext cx="1024581" cy="5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Safran Electrical &amp; Power">
              <a:extLst>
                <a:ext uri="{FF2B5EF4-FFF2-40B4-BE49-F238E27FC236}">
                  <a16:creationId xmlns:a16="http://schemas.microsoft.com/office/drawing/2014/main" id="{73A69215-5A91-6688-205B-D215080FA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009" y="1312633"/>
              <a:ext cx="2089991" cy="71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7991B0-4241-CE81-EF11-40649B7F7D3E}"/>
                </a:ext>
              </a:extLst>
            </p:cNvPr>
            <p:cNvSpPr/>
            <p:nvPr/>
          </p:nvSpPr>
          <p:spPr>
            <a:xfrm>
              <a:off x="13785" y="5995512"/>
              <a:ext cx="9144000" cy="83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CEF8421-F68B-4F20-3D60-8972225E2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85" y="6166440"/>
              <a:ext cx="3166621" cy="50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ESRI – Logos Download">
              <a:extLst>
                <a:ext uri="{FF2B5EF4-FFF2-40B4-BE49-F238E27FC236}">
                  <a16:creationId xmlns:a16="http://schemas.microsoft.com/office/drawing/2014/main" id="{45248E2B-F9CB-3F9C-7950-8C2825AE0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994" y="6106119"/>
              <a:ext cx="1530907" cy="62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BC8701CB-942A-5EAA-B120-A5DDC2487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53" y="6088576"/>
              <a:ext cx="1495170" cy="59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Sabeti Wain Aerospace - Crunchbase Company Profile &amp; Funding">
              <a:extLst>
                <a:ext uri="{FF2B5EF4-FFF2-40B4-BE49-F238E27FC236}">
                  <a16:creationId xmlns:a16="http://schemas.microsoft.com/office/drawing/2014/main" id="{B7DEEA15-EDB8-0F36-2A24-64599C286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58448" y="5965746"/>
              <a:ext cx="1619250" cy="74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Vacancy Search Results - EKFB">
              <a:extLst>
                <a:ext uri="{FF2B5EF4-FFF2-40B4-BE49-F238E27FC236}">
                  <a16:creationId xmlns:a16="http://schemas.microsoft.com/office/drawing/2014/main" id="{C96ECABD-CBAA-9CB5-7030-BCD5DC0D0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819" y="5177633"/>
              <a:ext cx="1022438" cy="50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1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35A1-BBD6-AB98-A01C-03EB1C53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147504"/>
            <a:ext cx="10515600" cy="733559"/>
          </a:xfrm>
        </p:spPr>
        <p:txBody>
          <a:bodyPr>
            <a:normAutofit/>
          </a:bodyPr>
          <a:lstStyle/>
          <a:p>
            <a:r>
              <a:rPr lang="en-GB"/>
              <a:t>And some smaller ones (with big ambitions!)</a:t>
            </a:r>
          </a:p>
        </p:txBody>
      </p:sp>
      <p:pic>
        <p:nvPicPr>
          <p:cNvPr id="4" name="Picture 2" descr="Sky Medical Technology">
            <a:extLst>
              <a:ext uri="{FF2B5EF4-FFF2-40B4-BE49-F238E27FC236}">
                <a16:creationId xmlns:a16="http://schemas.microsoft.com/office/drawing/2014/main" id="{039D5747-0403-8E5F-609F-F2451F061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126" y="1595171"/>
            <a:ext cx="2602128" cy="6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ghtpoint Medical Secures GBP 5 Million for Product Commercialization">
            <a:extLst>
              <a:ext uri="{FF2B5EF4-FFF2-40B4-BE49-F238E27FC236}">
                <a16:creationId xmlns:a16="http://schemas.microsoft.com/office/drawing/2014/main" id="{0B85998C-33A1-235B-3E3D-61EB6C4BC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" t="22164" r="-772" b="22681"/>
          <a:stretch/>
        </p:blipFill>
        <p:spPr bwMode="auto">
          <a:xfrm>
            <a:off x="1665534" y="2706989"/>
            <a:ext cx="2905030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iura Systems - Fast Track">
            <a:extLst>
              <a:ext uri="{FF2B5EF4-FFF2-40B4-BE49-F238E27FC236}">
                <a16:creationId xmlns:a16="http://schemas.microsoft.com/office/drawing/2014/main" id="{479CC4CD-E5CB-427E-A1ED-2BC8FCFD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534" y="1370800"/>
            <a:ext cx="2633662" cy="10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otolight | Advanced LED Lighting for Video, Photography and Studio">
            <a:extLst>
              <a:ext uri="{FF2B5EF4-FFF2-40B4-BE49-F238E27FC236}">
                <a16:creationId xmlns:a16="http://schemas.microsoft.com/office/drawing/2014/main" id="{EEA6A8A0-0F30-13CD-AB8E-589E086C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67" y="1505709"/>
            <a:ext cx="2290762" cy="10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WND Group | We make LATAM &amp; UK Things Come Alive!">
            <a:extLst>
              <a:ext uri="{FF2B5EF4-FFF2-40B4-BE49-F238E27FC236}">
                <a16:creationId xmlns:a16="http://schemas.microsoft.com/office/drawing/2014/main" id="{097DBDB5-91DA-3ED8-8492-13B0E588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322"/>
          <a:stretch/>
        </p:blipFill>
        <p:spPr bwMode="auto">
          <a:xfrm>
            <a:off x="7832017" y="2943902"/>
            <a:ext cx="2306041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ayla Drinks - Home | Facebook">
            <a:extLst>
              <a:ext uri="{FF2B5EF4-FFF2-40B4-BE49-F238E27FC236}">
                <a16:creationId xmlns:a16="http://schemas.microsoft.com/office/drawing/2014/main" id="{231BA3FE-45A4-847B-9DA2-E9429E82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80" y="4187098"/>
            <a:ext cx="1447396" cy="14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Image Library - Category: Logos - Image: Racelogic Blue Logo - Racelogic |  Experts in Data Logging, Video and GPS Simulation">
            <a:extLst>
              <a:ext uri="{FF2B5EF4-FFF2-40B4-BE49-F238E27FC236}">
                <a16:creationId xmlns:a16="http://schemas.microsoft.com/office/drawing/2014/main" id="{5B4DEDD3-E469-399D-6095-C4C7436D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391" y="4358191"/>
            <a:ext cx="2834072" cy="1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Leading HR Software | CIPHR's Highly Connected HR Systems">
            <a:extLst>
              <a:ext uri="{FF2B5EF4-FFF2-40B4-BE49-F238E27FC236}">
                <a16:creationId xmlns:a16="http://schemas.microsoft.com/office/drawing/2014/main" id="{D9E54DE2-0B6E-0D3D-18C3-F3E8615E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791" y="2900977"/>
            <a:ext cx="2214561" cy="11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unaz Design">
            <a:extLst>
              <a:ext uri="{FF2B5EF4-FFF2-40B4-BE49-F238E27FC236}">
                <a16:creationId xmlns:a16="http://schemas.microsoft.com/office/drawing/2014/main" id="{D1FF7387-94B2-A670-EC58-5DACED39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663" y="4335000"/>
            <a:ext cx="1865438" cy="11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1" y="1065898"/>
            <a:ext cx="7662333" cy="733559"/>
          </a:xfrm>
        </p:spPr>
        <p:txBody>
          <a:bodyPr>
            <a:noAutofit/>
          </a:bodyPr>
          <a:lstStyle/>
          <a:p>
            <a:r>
              <a:rPr lang="en-GB" sz="3200" b="1"/>
              <a:t>The priority sectors in Buckinghamshire…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1A906-45F5-3E5A-4DEC-A2C3D4CDFDF7}"/>
              </a:ext>
            </a:extLst>
          </p:cNvPr>
          <p:cNvSpPr txBox="1"/>
          <p:nvPr/>
        </p:nvSpPr>
        <p:spPr>
          <a:xfrm>
            <a:off x="435326" y="2235198"/>
            <a:ext cx="5402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Construction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Digital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Film &amp;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Health &amp; Social Care (including Life Sciences)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5941A4-ACF1-BA4F-0A5C-28B151AE44DE}"/>
              </a:ext>
            </a:extLst>
          </p:cNvPr>
          <p:cNvSpPr txBox="1"/>
          <p:nvPr/>
        </p:nvSpPr>
        <p:spPr>
          <a:xfrm>
            <a:off x="6498503" y="1912032"/>
            <a:ext cx="462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Cross-sector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priorities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E38DA8F-6961-918D-E1AE-8BAF26860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523891"/>
              </p:ext>
            </p:extLst>
          </p:nvPr>
        </p:nvGraphicFramePr>
        <p:xfrm>
          <a:off x="6498503" y="2558363"/>
          <a:ext cx="5060452" cy="32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572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F0CFC-2C23-2316-52A1-6FCA430B9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5C37-1603-67FD-A807-BB78E8A6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1" y="1065898"/>
            <a:ext cx="11419323" cy="1072618"/>
          </a:xfrm>
        </p:spPr>
        <p:txBody>
          <a:bodyPr>
            <a:noAutofit/>
          </a:bodyPr>
          <a:lstStyle/>
          <a:p>
            <a:r>
              <a:rPr lang="en-US" sz="3200" b="1" dirty="0"/>
              <a:t>The national Skills England priority sectors projected to expand and create quality jobs are…</a:t>
            </a:r>
            <a:endParaRPr lang="en-GB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9F7DE-2940-03C3-F412-0B2B92BF4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276363"/>
              </p:ext>
            </p:extLst>
          </p:nvPr>
        </p:nvGraphicFramePr>
        <p:xfrm>
          <a:off x="513735" y="1799457"/>
          <a:ext cx="11164529" cy="410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18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6661-6959-6F4C-65F9-2E0824A2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78137"/>
            <a:ext cx="9124950" cy="73355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ptos Display"/>
              </a:rPr>
              <a:t>Areas of the economy our County specialises in…</a:t>
            </a:r>
          </a:p>
        </p:txBody>
      </p:sp>
      <p:pic>
        <p:nvPicPr>
          <p:cNvPr id="4" name="Picture 2" descr="Outside Broadcast vehicles, trailers and trucks built bespoke">
            <a:extLst>
              <a:ext uri="{FF2B5EF4-FFF2-40B4-BE49-F238E27FC236}">
                <a16:creationId xmlns:a16="http://schemas.microsoft.com/office/drawing/2014/main" id="{25DA0EAB-6ED3-6364-805E-AD75A792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0" y="1262064"/>
            <a:ext cx="2115303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tional Film and Television School opens ground-breaking 4K Digital  Content Training studio and Hub | LIVE-PRODUCTION.TV">
            <a:extLst>
              <a:ext uri="{FF2B5EF4-FFF2-40B4-BE49-F238E27FC236}">
                <a16:creationId xmlns:a16="http://schemas.microsoft.com/office/drawing/2014/main" id="{4519E703-264B-7D69-253A-029D9F7E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62063"/>
            <a:ext cx="2201958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K National Propulsion Test Facility - Westcott Space Cluster">
            <a:extLst>
              <a:ext uri="{FF2B5EF4-FFF2-40B4-BE49-F238E27FC236}">
                <a16:creationId xmlns:a16="http://schemas.microsoft.com/office/drawing/2014/main" id="{08B60CFF-E0C5-9C90-E2FE-1C803544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3" y="1262063"/>
            <a:ext cx="2271220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etrology takes centre stage at Silverstone Park engineering hub | The  Engineer The Engineer">
            <a:extLst>
              <a:ext uri="{FF2B5EF4-FFF2-40B4-BE49-F238E27FC236}">
                <a16:creationId xmlns:a16="http://schemas.microsoft.com/office/drawing/2014/main" id="{1CDAECA5-DDB9-1946-CF43-C0751DE6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33" y="3536780"/>
            <a:ext cx="2271220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7304DE1-1473-6E4F-CD43-FB1641459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5895" y="1262063"/>
            <a:ext cx="1862194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igital Technology Trends - Digital Services - Ericsson">
            <a:extLst>
              <a:ext uri="{FF2B5EF4-FFF2-40B4-BE49-F238E27FC236}">
                <a16:creationId xmlns:a16="http://schemas.microsoft.com/office/drawing/2014/main" id="{58B4CD90-5316-6C00-0448-673103DB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15" y="3536780"/>
            <a:ext cx="2372731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harmaceutical Distribution Shuffle - Tompkins International">
            <a:extLst>
              <a:ext uri="{FF2B5EF4-FFF2-40B4-BE49-F238E27FC236}">
                <a16:creationId xmlns:a16="http://schemas.microsoft.com/office/drawing/2014/main" id="{EA83E325-6B6B-DF17-157D-0648EF48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31" y="3536778"/>
            <a:ext cx="2201958" cy="15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C23E3-CD7C-B2C8-2D85-11683DD0F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8" y="3536781"/>
            <a:ext cx="1787752" cy="151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E3C982-FC78-1733-794F-1FE15C7DB8B5}"/>
              </a:ext>
            </a:extLst>
          </p:cNvPr>
          <p:cNvSpPr txBox="1"/>
          <p:nvPr/>
        </p:nvSpPr>
        <p:spPr>
          <a:xfrm>
            <a:off x="1414283" y="5068720"/>
            <a:ext cx="9051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>
                <a:solidFill>
                  <a:prstClr val="black"/>
                </a:solidFill>
                <a:latin typeface="+mj-lt"/>
              </a:rPr>
              <a:t>… to</a:t>
            </a:r>
            <a:r>
              <a:rPr kumimoji="0" lang="en-GB" sz="19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precision engineering, manufacture of measuring instruments, digital technology and wholesale of pharmaceutical and computing products.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BC6DB-F34C-7503-0247-A23E51A6E8F6}"/>
              </a:ext>
            </a:extLst>
          </p:cNvPr>
          <p:cNvSpPr txBox="1"/>
          <p:nvPr/>
        </p:nvSpPr>
        <p:spPr>
          <a:xfrm>
            <a:off x="1404319" y="2849655"/>
            <a:ext cx="9051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space propulsion, broadcasting, high-end TV and film and spinal injuries…</a:t>
            </a:r>
          </a:p>
        </p:txBody>
      </p:sp>
    </p:spTree>
    <p:extLst>
      <p:ext uri="{BB962C8B-B14F-4D97-AF65-F5344CB8AC3E}">
        <p14:creationId xmlns:p14="http://schemas.microsoft.com/office/powerpoint/2010/main" val="3216674299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 Hu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8641f2-7b05-4d29-a12c-8518ed700105">Z2DCE7ND2FFK-1251076590-888</_dlc_DocId>
    <_dlc_DocIdUrl xmlns="d98641f2-7b05-4d29-a12c-8518ed700105">
      <Url>https://bucksbusinessfirst.sharepoint.com/sites/corpgov/_layouts/15/DocIdRedir.aspx?ID=Z2DCE7ND2FFK-1251076590-888</Url>
      <Description>Z2DCE7ND2FFK-1251076590-888</Description>
    </_dlc_DocIdUrl>
    <lcf76f155ced4ddcb4097134ff3c332f xmlns="7915da5f-279e-4872-9615-4c6521f36169">
      <Terms xmlns="http://schemas.microsoft.com/office/infopath/2007/PartnerControls"/>
    </lcf76f155ced4ddcb4097134ff3c332f>
    <TaxCatchAll xmlns="d98641f2-7b05-4d29-a12c-8518ed7001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C702561641E459D96352907CDD64E" ma:contentTypeVersion="11" ma:contentTypeDescription="Create a new document." ma:contentTypeScope="" ma:versionID="ace2eb24af33c23e9ffa3cc17281443e">
  <xsd:schema xmlns:xsd="http://www.w3.org/2001/XMLSchema" xmlns:xs="http://www.w3.org/2001/XMLSchema" xmlns:p="http://schemas.microsoft.com/office/2006/metadata/properties" xmlns:ns2="d98641f2-7b05-4d29-a12c-8518ed700105" xmlns:ns3="7915da5f-279e-4872-9615-4c6521f36169" targetNamespace="http://schemas.microsoft.com/office/2006/metadata/properties" ma:root="true" ma:fieldsID="3d7e5be3aa5ee573fa1bb6af9bd8b28f" ns2:_="" ns3:_="">
    <xsd:import namespace="d98641f2-7b05-4d29-a12c-8518ed700105"/>
    <xsd:import namespace="7915da5f-279e-4872-9615-4c6521f361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41f2-7b05-4d29-a12c-8518ed700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666bd23d-eabb-4706-bb56-240bc6198231}" ma:internalName="TaxCatchAll" ma:showField="CatchAllData" ma:web="d98641f2-7b05-4d29-a12c-8518ed7001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5da5f-279e-4872-9615-4c6521f36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ea9a1c8-df81-41cf-bcb6-b941b67a29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810CC-005E-4358-BEE1-BD8477C235D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7915da5f-279e-4872-9615-4c6521f36169"/>
    <ds:schemaRef ds:uri="d98641f2-7b05-4d29-a12c-8518ed70010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062C7D-A664-4BF5-A142-B0711194A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89272-8884-4842-B670-F8E803E026F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12B759D-E006-42BE-9FA3-046314F39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641f2-7b05-4d29-a12c-8518ed700105"/>
    <ds:schemaRef ds:uri="7915da5f-279e-4872-9615-4c6521f36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2818</Words>
  <Application>Microsoft Office PowerPoint</Application>
  <PresentationFormat>Widescreen</PresentationFormat>
  <Paragraphs>301</Paragraphs>
  <Slides>27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 Display</vt:lpstr>
      <vt:lpstr>Arial</vt:lpstr>
      <vt:lpstr>Calibri</vt:lpstr>
      <vt:lpstr>Interstate-Light</vt:lpstr>
      <vt:lpstr>Jost</vt:lpstr>
      <vt:lpstr>Terminal Dosis medium</vt:lpstr>
      <vt:lpstr>Times New Roman</vt:lpstr>
      <vt:lpstr>Wingdings</vt:lpstr>
      <vt:lpstr>Wingdings 2</vt:lpstr>
      <vt:lpstr>Skills Hub</vt:lpstr>
      <vt:lpstr>PowerPoint Presentation</vt:lpstr>
      <vt:lpstr>Careers and Enterprise Company (D of E)</vt:lpstr>
      <vt:lpstr>PowerPoint Presentation</vt:lpstr>
      <vt:lpstr>The five sectors in Buckinghamshire that employ the most people are… </vt:lpstr>
      <vt:lpstr>Some large local employers…</vt:lpstr>
      <vt:lpstr>And some smaller ones (with big ambitions!)</vt:lpstr>
      <vt:lpstr>The priority sectors in Buckinghamshire…</vt:lpstr>
      <vt:lpstr>The national Skills England priority sectors projected to expand and create quality jobs are…</vt:lpstr>
      <vt:lpstr>Areas of the economy our County specialises in…</vt:lpstr>
      <vt:lpstr>Common Skills Issues in Bucks:</vt:lpstr>
      <vt:lpstr>FILM &amp; TV</vt:lpstr>
      <vt:lpstr>FILM &amp; TV</vt:lpstr>
      <vt:lpstr>PowerPoint Presentation</vt:lpstr>
      <vt:lpstr>High Performance Engineering</vt:lpstr>
      <vt:lpstr>Engineering:  Martin-Baker ejection seats</vt:lpstr>
      <vt:lpstr>Engineering:   Westcott Space Cluster</vt:lpstr>
      <vt:lpstr>Engineering: Nammo, Westcott</vt:lpstr>
      <vt:lpstr>PowerPoint Presentation</vt:lpstr>
      <vt:lpstr>Construction</vt:lpstr>
      <vt:lpstr>PowerPoint Presentation</vt:lpstr>
      <vt:lpstr>Digital</vt:lpstr>
      <vt:lpstr>PowerPoint Presentation</vt:lpstr>
      <vt:lpstr>Health &amp; Social Care</vt:lpstr>
      <vt:lpstr>PowerPoint Presentation</vt:lpstr>
      <vt:lpstr>PowerPoint Presentation</vt:lpstr>
      <vt:lpstr>PowerPoint Presentation</vt:lpstr>
      <vt:lpstr>Find out more on our website: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Kaisha Patel</dc:creator>
  <cp:keywords>event; Presentation</cp:keywords>
  <cp:lastModifiedBy>Hari Kalay</cp:lastModifiedBy>
  <cp:revision>47</cp:revision>
  <dcterms:created xsi:type="dcterms:W3CDTF">2022-02-24T09:34:16Z</dcterms:created>
  <dcterms:modified xsi:type="dcterms:W3CDTF">2026-02-10T16:19:51Z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0x010100073C702561641E459D96352907CDD64E</vt:lpwstr>
  </property>
  <property fmtid="{D5CDD505-2E9C-101B-9397-08002B2CF9AE}" pid="3" name="Order">
    <vt:lpwstr>69647300.0000000</vt:lpwstr>
  </property>
  <property fmtid="{D5CDD505-2E9C-101B-9397-08002B2CF9AE}" pid="4" name="xd_ProgID">
    <vt:lpwstr/>
  </property>
  <property fmtid="{D5CDD505-2E9C-101B-9397-08002B2CF9AE}" pid="5" name="_dlc_DocId">
    <vt:lpwstr>HT46XTUQYTRU-469694324-696473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dlc_DocIdUrl">
    <vt:lpwstr>https://bucksbusinessfirst.sharepoint.com/sites/marketing/_layouts/15/DocIdRedir.aspx?ID=HT46XTUQYTRU-469694324-696473, HT46XTUQYTRU-469694324-696473</vt:lpwstr>
  </property>
  <property fmtid="{D5CDD505-2E9C-101B-9397-08002B2CF9AE}" pid="11" name="xd_Signature">
    <vt:lpwstr/>
  </property>
  <property fmtid="{D5CDD505-2E9C-101B-9397-08002B2CF9AE}" pid="12" name="TaxKeyword">
    <vt:lpwstr>66;#Presentation|5d1c0f51-e36d-4373-9070-a40b5133653e;#276;#event|8f5ead2f-8ef9-4e6a-8eb0-2ed55c21dce5</vt:lpwstr>
  </property>
  <property fmtid="{D5CDD505-2E9C-101B-9397-08002B2CF9AE}" pid="13" name="Brand">
    <vt:lpwstr>25;#Buckinghamshire Business First|bc46cc65-c4c0-46e1-8130-d1d2c498e19d</vt:lpwstr>
  </property>
  <property fmtid="{D5CDD505-2E9C-101B-9397-08002B2CF9AE}" pid="14" name="Area">
    <vt:lpwstr/>
  </property>
  <property fmtid="{D5CDD505-2E9C-101B-9397-08002B2CF9AE}" pid="15" name="Asset Type">
    <vt:lpwstr>16;#Template|ffc5beeb-46a6-40cf-b835-ac32dd91b8b7</vt:lpwstr>
  </property>
  <property fmtid="{D5CDD505-2E9C-101B-9397-08002B2CF9AE}" pid="16" name="MediaServiceImageTags">
    <vt:lpwstr/>
  </property>
  <property fmtid="{D5CDD505-2E9C-101B-9397-08002B2CF9AE}" pid="17" name="_dlc_DocIdItemGuid">
    <vt:lpwstr>c55ad34b-e440-47e3-be7c-c94900dc5080</vt:lpwstr>
  </property>
</Properties>
</file>